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ontserrat" pitchFamily="2" charset="0"/>
      <p:regular r:id="rId21"/>
      <p:bold r:id="rId22"/>
      <p:italic r:id="rId23"/>
      <p:boldItalic r:id="rId24"/>
    </p:embeddedFont>
    <p:embeddedFont>
      <p:font typeface="Montserrat Bold" pitchFamily="2" charset="0"/>
      <p:regular r:id="rId25"/>
      <p:bold r:id="rId26"/>
    </p:embeddedFont>
    <p:embeddedFont>
      <p:font typeface="Montserrat Classic" pitchFamily="2" charset="0"/>
      <p:regular r:id="rId27"/>
    </p:embeddedFont>
    <p:embeddedFont>
      <p:font typeface="Montserrat Medium" panose="020F0502020204030204" pitchFamily="34" charset="0"/>
      <p:regular r:id="rId28"/>
      <p:italic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28" autoAdjust="0"/>
  </p:normalViewPr>
  <p:slideViewPr>
    <p:cSldViewPr>
      <p:cViewPr varScale="1">
        <p:scale>
          <a:sx n="79" d="100"/>
          <a:sy n="79" d="100"/>
        </p:scale>
        <p:origin x="360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10" Type="http://schemas.openxmlformats.org/officeDocument/2006/relationships/image" Target="../media/image2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965630">
            <a:off x="8069626" y="5889105"/>
            <a:ext cx="12843956" cy="4682229"/>
          </a:xfrm>
          <a:custGeom>
            <a:avLst/>
            <a:gdLst/>
            <a:ahLst/>
            <a:cxnLst/>
            <a:rect l="l" t="t" r="r" b="b"/>
            <a:pathLst>
              <a:path w="12843956" h="4682229">
                <a:moveTo>
                  <a:pt x="0" y="0"/>
                </a:moveTo>
                <a:lnTo>
                  <a:pt x="12843956" y="0"/>
                </a:lnTo>
                <a:lnTo>
                  <a:pt x="12843956" y="4682229"/>
                </a:lnTo>
                <a:lnTo>
                  <a:pt x="0" y="46822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360"/>
            </a:stretch>
          </a:blipFill>
        </p:spPr>
      </p:sp>
      <p:sp>
        <p:nvSpPr>
          <p:cNvPr id="3" name="Freeform 3"/>
          <p:cNvSpPr/>
          <p:nvPr/>
        </p:nvSpPr>
        <p:spPr>
          <a:xfrm rot="-4245813">
            <a:off x="-6924309" y="-1044051"/>
            <a:ext cx="18817386" cy="5747143"/>
          </a:xfrm>
          <a:custGeom>
            <a:avLst/>
            <a:gdLst/>
            <a:ahLst/>
            <a:cxnLst/>
            <a:rect l="l" t="t" r="r" b="b"/>
            <a:pathLst>
              <a:path w="18817386" h="5747143">
                <a:moveTo>
                  <a:pt x="0" y="0"/>
                </a:moveTo>
                <a:lnTo>
                  <a:pt x="18817387" y="0"/>
                </a:lnTo>
                <a:lnTo>
                  <a:pt x="18817387" y="5747143"/>
                </a:lnTo>
                <a:lnTo>
                  <a:pt x="0" y="5747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954117" y="2677223"/>
            <a:ext cx="9452335" cy="4405117"/>
          </a:xfrm>
          <a:custGeom>
            <a:avLst/>
            <a:gdLst/>
            <a:ahLst/>
            <a:cxnLst/>
            <a:rect l="l" t="t" r="r" b="b"/>
            <a:pathLst>
              <a:path w="9452335" h="4405117">
                <a:moveTo>
                  <a:pt x="0" y="0"/>
                </a:moveTo>
                <a:lnTo>
                  <a:pt x="9452335" y="0"/>
                </a:lnTo>
                <a:lnTo>
                  <a:pt x="9452335" y="4405116"/>
                </a:lnTo>
                <a:lnTo>
                  <a:pt x="0" y="44051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642628" y="5595723"/>
            <a:ext cx="6691255" cy="2014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90"/>
              </a:lnSpc>
            </a:pPr>
            <a:r>
              <a:rPr lang="en-US" sz="6549">
                <a:solidFill>
                  <a:srgbClr val="9469AB"/>
                </a:solidFill>
                <a:latin typeface="Montserrat"/>
                <a:ea typeface="Montserrat"/>
                <a:cs typeface="Montserrat"/>
                <a:sym typeface="Montserrat"/>
              </a:rPr>
              <a:t>HYDROGEN COSMETICS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540158"/>
            <a:ext cx="7991731" cy="3736134"/>
          </a:xfrm>
          <a:custGeom>
            <a:avLst/>
            <a:gdLst/>
            <a:ahLst/>
            <a:cxnLst/>
            <a:rect l="l" t="t" r="r" b="b"/>
            <a:pathLst>
              <a:path w="7991731" h="3736134">
                <a:moveTo>
                  <a:pt x="0" y="0"/>
                </a:moveTo>
                <a:lnTo>
                  <a:pt x="7991731" y="0"/>
                </a:lnTo>
                <a:lnTo>
                  <a:pt x="7991731" y="3736134"/>
                </a:lnTo>
                <a:lnTo>
                  <a:pt x="0" y="373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9050" cap="rnd">
            <a:solidFill>
              <a:srgbClr val="9469AB"/>
            </a:solidFill>
            <a:prstDash val="solid"/>
            <a:round/>
          </a:ln>
        </p:spPr>
      </p:sp>
      <p:sp>
        <p:nvSpPr>
          <p:cNvPr id="3" name="Freeform 3"/>
          <p:cNvSpPr/>
          <p:nvPr/>
        </p:nvSpPr>
        <p:spPr>
          <a:xfrm>
            <a:off x="9267569" y="1540158"/>
            <a:ext cx="7991731" cy="3736134"/>
          </a:xfrm>
          <a:custGeom>
            <a:avLst/>
            <a:gdLst/>
            <a:ahLst/>
            <a:cxnLst/>
            <a:rect l="l" t="t" r="r" b="b"/>
            <a:pathLst>
              <a:path w="7991731" h="3736134">
                <a:moveTo>
                  <a:pt x="0" y="0"/>
                </a:moveTo>
                <a:lnTo>
                  <a:pt x="7991731" y="0"/>
                </a:lnTo>
                <a:lnTo>
                  <a:pt x="7991731" y="3736134"/>
                </a:lnTo>
                <a:lnTo>
                  <a:pt x="0" y="37361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53" r="-953"/>
            </a:stretch>
          </a:blipFill>
          <a:ln w="19050" cap="rnd">
            <a:solidFill>
              <a:srgbClr val="9469AB"/>
            </a:solidFill>
            <a:prstDash val="solid"/>
            <a:round/>
          </a:ln>
        </p:spPr>
      </p:sp>
      <p:sp>
        <p:nvSpPr>
          <p:cNvPr id="4" name="TextBox 4"/>
          <p:cNvSpPr txBox="1"/>
          <p:nvPr/>
        </p:nvSpPr>
        <p:spPr>
          <a:xfrm>
            <a:off x="9291658" y="5971502"/>
            <a:ext cx="7967642" cy="1661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На помощь ей извне приходят всем известные антиоксиданты  – </a:t>
            </a:r>
            <a:r>
              <a:rPr lang="en-US" sz="2195" b="1">
                <a:solidFill>
                  <a:srgbClr val="1F1D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витамины А Е С D Q10 и др</a:t>
            </a:r>
            <a:r>
              <a:rPr lang="en-US" sz="2195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., без которых сегодня не обходится ни один поливитаминный комплекс и средства для омоложения.</a:t>
            </a:r>
          </a:p>
        </p:txBody>
      </p:sp>
      <p:sp>
        <p:nvSpPr>
          <p:cNvPr id="5" name="Freeform 5"/>
          <p:cNvSpPr/>
          <p:nvPr/>
        </p:nvSpPr>
        <p:spPr>
          <a:xfrm rot="-213799">
            <a:off x="-654865" y="7782707"/>
            <a:ext cx="20219617" cy="4059560"/>
          </a:xfrm>
          <a:custGeom>
            <a:avLst/>
            <a:gdLst/>
            <a:ahLst/>
            <a:cxnLst/>
            <a:rect l="l" t="t" r="r" b="b"/>
            <a:pathLst>
              <a:path w="20219617" h="4059560">
                <a:moveTo>
                  <a:pt x="0" y="0"/>
                </a:moveTo>
                <a:lnTo>
                  <a:pt x="20219617" y="0"/>
                </a:lnTo>
                <a:lnTo>
                  <a:pt x="20219617" y="4059560"/>
                </a:lnTo>
                <a:lnTo>
                  <a:pt x="0" y="40595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2184" b="-19935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5971502"/>
            <a:ext cx="7967642" cy="661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За баланс свободных радикалов в организме отвечает наша </a:t>
            </a:r>
            <a:r>
              <a:rPr lang="en-US" sz="2195" b="1">
                <a:solidFill>
                  <a:srgbClr val="1F1D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антиоксидантная система</a:t>
            </a:r>
            <a:r>
              <a:rPr lang="en-US" sz="2195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353443" y="9384163"/>
            <a:ext cx="1453670" cy="428324"/>
            <a:chOff x="0" y="0"/>
            <a:chExt cx="1938226" cy="57109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938226" cy="571099"/>
              <a:chOff x="0" y="0"/>
              <a:chExt cx="952367" cy="28061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952367" cy="280615"/>
              </a:xfrm>
              <a:custGeom>
                <a:avLst/>
                <a:gdLst/>
                <a:ahLst/>
                <a:cxnLst/>
                <a:rect l="l" t="t" r="r" b="b"/>
                <a:pathLst>
                  <a:path w="952367" h="280615">
                    <a:moveTo>
                      <a:pt x="140308" y="0"/>
                    </a:moveTo>
                    <a:lnTo>
                      <a:pt x="812059" y="0"/>
                    </a:lnTo>
                    <a:cubicBezTo>
                      <a:pt x="889549" y="0"/>
                      <a:pt x="952367" y="62818"/>
                      <a:pt x="952367" y="140308"/>
                    </a:cubicBezTo>
                    <a:lnTo>
                      <a:pt x="952367" y="140308"/>
                    </a:lnTo>
                    <a:cubicBezTo>
                      <a:pt x="952367" y="177519"/>
                      <a:pt x="937585" y="213207"/>
                      <a:pt x="911272" y="239520"/>
                    </a:cubicBezTo>
                    <a:cubicBezTo>
                      <a:pt x="884959" y="265833"/>
                      <a:pt x="849271" y="280615"/>
                      <a:pt x="812059" y="280615"/>
                    </a:cubicBezTo>
                    <a:lnTo>
                      <a:pt x="140308" y="280615"/>
                    </a:lnTo>
                    <a:cubicBezTo>
                      <a:pt x="62818" y="280615"/>
                      <a:pt x="0" y="217797"/>
                      <a:pt x="0" y="140308"/>
                    </a:cubicBezTo>
                    <a:lnTo>
                      <a:pt x="0" y="140308"/>
                    </a:lnTo>
                    <a:cubicBezTo>
                      <a:pt x="0" y="62818"/>
                      <a:pt x="62818" y="0"/>
                      <a:pt x="14030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952367" cy="309190"/>
              </a:xfrm>
              <a:prstGeom prst="rect">
                <a:avLst/>
              </a:prstGeom>
            </p:spPr>
            <p:txBody>
              <a:bodyPr lIns="40640" tIns="40640" rIns="40640" bIns="40640" rtlCol="0" anchor="ctr"/>
              <a:lstStyle/>
              <a:p>
                <a:pPr algn="ctr">
                  <a:lnSpc>
                    <a:spcPts val="2127"/>
                  </a:lnSpc>
                </a:pPr>
                <a:endParaRPr/>
              </a:p>
            </p:txBody>
          </p:sp>
        </p:grpSp>
        <p:sp>
          <p:nvSpPr>
            <p:cNvPr id="11" name="AutoShape 11"/>
            <p:cNvSpPr/>
            <p:nvPr/>
          </p:nvSpPr>
          <p:spPr>
            <a:xfrm>
              <a:off x="509295" y="285549"/>
              <a:ext cx="952100" cy="0"/>
            </a:xfrm>
            <a:prstGeom prst="line">
              <a:avLst/>
            </a:prstGeom>
            <a:ln w="25400" cap="flat">
              <a:solidFill>
                <a:srgbClr val="000000">
                  <a:alpha val="70980"/>
                </a:srgbClr>
              </a:solidFill>
              <a:prstDash val="solid"/>
              <a:headEnd type="none" w="sm" len="sm"/>
              <a:tailEnd type="arrow" w="med" len="sm"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471603" y="471603"/>
            <a:ext cx="557097" cy="557097"/>
            <a:chOff x="0" y="0"/>
            <a:chExt cx="742796" cy="74279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742796" cy="742796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35867" tIns="35867" rIns="35867" bIns="35867" rtlCol="0" anchor="ctr"/>
              <a:lstStyle/>
              <a:p>
                <a:pPr algn="ctr">
                  <a:lnSpc>
                    <a:spcPts val="2123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62386" y="100846"/>
              <a:ext cx="618023" cy="493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>
                  <a:solidFill>
                    <a:srgbClr val="000000">
                      <a:alpha val="82745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10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6181928" y="285486"/>
            <a:ext cx="1815684" cy="846172"/>
          </a:xfrm>
          <a:custGeom>
            <a:avLst/>
            <a:gdLst/>
            <a:ahLst/>
            <a:cxnLst/>
            <a:rect l="l" t="t" r="r" b="b"/>
            <a:pathLst>
              <a:path w="1815684" h="846172">
                <a:moveTo>
                  <a:pt x="0" y="0"/>
                </a:moveTo>
                <a:lnTo>
                  <a:pt x="1815684" y="0"/>
                </a:lnTo>
                <a:lnTo>
                  <a:pt x="1815684" y="846172"/>
                </a:lnTo>
                <a:lnTo>
                  <a:pt x="0" y="8461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1603" y="477131"/>
            <a:ext cx="557097" cy="557097"/>
            <a:chOff x="0" y="0"/>
            <a:chExt cx="742796" cy="742796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742796" cy="742796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35867" tIns="35867" rIns="35867" bIns="35867" rtlCol="0" anchor="ctr"/>
              <a:lstStyle/>
              <a:p>
                <a:pPr algn="ctr">
                  <a:lnSpc>
                    <a:spcPts val="2123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62386" y="100846"/>
              <a:ext cx="618023" cy="493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>
                  <a:solidFill>
                    <a:srgbClr val="524D4C">
                      <a:alpha val="82745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11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2572417" y="3216175"/>
            <a:ext cx="6207736" cy="6145032"/>
          </a:xfrm>
          <a:custGeom>
            <a:avLst/>
            <a:gdLst/>
            <a:ahLst/>
            <a:cxnLst/>
            <a:rect l="l" t="t" r="r" b="b"/>
            <a:pathLst>
              <a:path w="6207736" h="6145032">
                <a:moveTo>
                  <a:pt x="0" y="0"/>
                </a:moveTo>
                <a:lnTo>
                  <a:pt x="6207736" y="0"/>
                </a:lnTo>
                <a:lnTo>
                  <a:pt x="6207736" y="6145032"/>
                </a:lnTo>
                <a:lnTo>
                  <a:pt x="0" y="61450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9050" cap="rnd">
            <a:solidFill>
              <a:srgbClr val="9469AB"/>
            </a:solidFill>
            <a:prstDash val="solid"/>
            <a:round/>
          </a:ln>
        </p:spPr>
      </p:sp>
      <p:sp>
        <p:nvSpPr>
          <p:cNvPr id="8" name="Freeform 8"/>
          <p:cNvSpPr/>
          <p:nvPr/>
        </p:nvSpPr>
        <p:spPr>
          <a:xfrm>
            <a:off x="9507847" y="3216175"/>
            <a:ext cx="6207736" cy="6145032"/>
          </a:xfrm>
          <a:custGeom>
            <a:avLst/>
            <a:gdLst/>
            <a:ahLst/>
            <a:cxnLst/>
            <a:rect l="l" t="t" r="r" b="b"/>
            <a:pathLst>
              <a:path w="6207736" h="6145032">
                <a:moveTo>
                  <a:pt x="0" y="0"/>
                </a:moveTo>
                <a:lnTo>
                  <a:pt x="6207736" y="0"/>
                </a:lnTo>
                <a:lnTo>
                  <a:pt x="6207736" y="6145032"/>
                </a:lnTo>
                <a:lnTo>
                  <a:pt x="0" y="61450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9050" cap="rnd">
            <a:solidFill>
              <a:srgbClr val="9469AB"/>
            </a:solidFill>
            <a:prstDash val="solid"/>
            <a:round/>
          </a:ln>
        </p:spPr>
      </p:sp>
      <p:sp>
        <p:nvSpPr>
          <p:cNvPr id="9" name="TextBox 9"/>
          <p:cNvSpPr txBox="1"/>
          <p:nvPr/>
        </p:nvSpPr>
        <p:spPr>
          <a:xfrm>
            <a:off x="1047750" y="952500"/>
            <a:ext cx="16211550" cy="1994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8"/>
              </a:lnSpc>
            </a:pPr>
            <a:r>
              <a:rPr lang="en-US" sz="2195" b="1">
                <a:solidFill>
                  <a:srgbClr val="1F1D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 2007 году</a:t>
            </a:r>
            <a:r>
              <a:rPr lang="en-US" sz="2195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 группой японских учёных была опубликована статья в самом престижном научном журнале </a:t>
            </a:r>
            <a:r>
              <a:rPr lang="en-US" sz="2195" b="1">
                <a:solidFill>
                  <a:srgbClr val="1F1D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Nature Medicine</a:t>
            </a:r>
            <a:r>
              <a:rPr lang="en-US" sz="2195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. В статье авторы доказали</a:t>
            </a:r>
            <a:r>
              <a:rPr lang="en-US" sz="2195" b="1">
                <a:solidFill>
                  <a:srgbClr val="1F1D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антиоксидантные терапевтические свойства</a:t>
            </a:r>
            <a:r>
              <a:rPr lang="en-US" sz="2195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 молекулярного водорода. </a:t>
            </a:r>
          </a:p>
          <a:p>
            <a:pPr algn="l">
              <a:lnSpc>
                <a:spcPts val="2678"/>
              </a:lnSpc>
            </a:pPr>
            <a:endParaRPr lang="en-US" sz="2195">
              <a:solidFill>
                <a:srgbClr val="1F1D1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На сегодняшний день насчитывается </a:t>
            </a:r>
            <a:r>
              <a:rPr lang="en-US" sz="2195" b="1">
                <a:solidFill>
                  <a:srgbClr val="1F1D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более 2000 статей и исследований</a:t>
            </a:r>
            <a:r>
              <a:rPr lang="en-US" sz="2195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 со всего мира </a:t>
            </a:r>
          </a:p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 доказывающих положительное влияние Н2 на организм человека.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284669" y="9498364"/>
            <a:ext cx="2654092" cy="290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12"/>
              </a:lnSpc>
            </a:pPr>
            <a:r>
              <a:rPr lang="en-US" sz="1895" u="sng">
                <a:solidFill>
                  <a:srgbClr val="9469AB"/>
                </a:solidFill>
                <a:latin typeface="Montserrat"/>
                <a:ea typeface="Montserrat"/>
                <a:cs typeface="Montserrat"/>
                <a:sym typeface="Montserrat"/>
              </a:rPr>
              <a:t>https://clck.ru/3EJEZJ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975513" y="9498364"/>
            <a:ext cx="5401543" cy="290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12"/>
              </a:lnSpc>
            </a:pPr>
            <a:r>
              <a:rPr lang="en-US" sz="1895" u="sng">
                <a:solidFill>
                  <a:srgbClr val="9469AB"/>
                </a:solidFill>
                <a:latin typeface="Montserrat"/>
                <a:ea typeface="Montserrat"/>
                <a:cs typeface="Montserrat"/>
                <a:sym typeface="Montserrat"/>
              </a:rPr>
              <a:t>https://pubmed.ncbi.nlm.nih.gov/17486089/</a:t>
            </a:r>
          </a:p>
        </p:txBody>
      </p:sp>
      <p:sp>
        <p:nvSpPr>
          <p:cNvPr id="12" name="Freeform 12"/>
          <p:cNvSpPr/>
          <p:nvPr/>
        </p:nvSpPr>
        <p:spPr>
          <a:xfrm rot="6225418">
            <a:off x="14668213" y="2254343"/>
            <a:ext cx="7239574" cy="4059560"/>
          </a:xfrm>
          <a:custGeom>
            <a:avLst/>
            <a:gdLst/>
            <a:ahLst/>
            <a:cxnLst/>
            <a:rect l="l" t="t" r="r" b="b"/>
            <a:pathLst>
              <a:path w="7239574" h="4059560">
                <a:moveTo>
                  <a:pt x="0" y="0"/>
                </a:moveTo>
                <a:lnTo>
                  <a:pt x="7239574" y="0"/>
                </a:lnTo>
                <a:lnTo>
                  <a:pt x="7239574" y="4059560"/>
                </a:lnTo>
                <a:lnTo>
                  <a:pt x="0" y="40595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3600"/>
            </a:stretch>
          </a:blipFill>
        </p:spPr>
      </p:sp>
      <p:sp>
        <p:nvSpPr>
          <p:cNvPr id="13" name="Freeform 13"/>
          <p:cNvSpPr/>
          <p:nvPr/>
        </p:nvSpPr>
        <p:spPr>
          <a:xfrm rot="-4793684">
            <a:off x="-4012245" y="4687612"/>
            <a:ext cx="7239574" cy="4059560"/>
          </a:xfrm>
          <a:custGeom>
            <a:avLst/>
            <a:gdLst/>
            <a:ahLst/>
            <a:cxnLst/>
            <a:rect l="l" t="t" r="r" b="b"/>
            <a:pathLst>
              <a:path w="7239574" h="4059560">
                <a:moveTo>
                  <a:pt x="0" y="0"/>
                </a:moveTo>
                <a:lnTo>
                  <a:pt x="7239574" y="0"/>
                </a:lnTo>
                <a:lnTo>
                  <a:pt x="7239574" y="4059560"/>
                </a:lnTo>
                <a:lnTo>
                  <a:pt x="0" y="40595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3600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6353443" y="9384163"/>
            <a:ext cx="1453670" cy="428324"/>
            <a:chOff x="0" y="0"/>
            <a:chExt cx="1938226" cy="571099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938226" cy="571099"/>
              <a:chOff x="0" y="0"/>
              <a:chExt cx="952367" cy="28061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952367" cy="280615"/>
              </a:xfrm>
              <a:custGeom>
                <a:avLst/>
                <a:gdLst/>
                <a:ahLst/>
                <a:cxnLst/>
                <a:rect l="l" t="t" r="r" b="b"/>
                <a:pathLst>
                  <a:path w="952367" h="280615">
                    <a:moveTo>
                      <a:pt x="140308" y="0"/>
                    </a:moveTo>
                    <a:lnTo>
                      <a:pt x="812059" y="0"/>
                    </a:lnTo>
                    <a:cubicBezTo>
                      <a:pt x="889549" y="0"/>
                      <a:pt x="952367" y="62818"/>
                      <a:pt x="952367" y="140308"/>
                    </a:cubicBezTo>
                    <a:lnTo>
                      <a:pt x="952367" y="140308"/>
                    </a:lnTo>
                    <a:cubicBezTo>
                      <a:pt x="952367" y="177519"/>
                      <a:pt x="937585" y="213207"/>
                      <a:pt x="911272" y="239520"/>
                    </a:cubicBezTo>
                    <a:cubicBezTo>
                      <a:pt x="884959" y="265833"/>
                      <a:pt x="849271" y="280615"/>
                      <a:pt x="812059" y="280615"/>
                    </a:cubicBezTo>
                    <a:lnTo>
                      <a:pt x="140308" y="280615"/>
                    </a:lnTo>
                    <a:cubicBezTo>
                      <a:pt x="62818" y="280615"/>
                      <a:pt x="0" y="217797"/>
                      <a:pt x="0" y="140308"/>
                    </a:cubicBezTo>
                    <a:lnTo>
                      <a:pt x="0" y="140308"/>
                    </a:lnTo>
                    <a:cubicBezTo>
                      <a:pt x="0" y="62818"/>
                      <a:pt x="62818" y="0"/>
                      <a:pt x="14030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952367" cy="309190"/>
              </a:xfrm>
              <a:prstGeom prst="rect">
                <a:avLst/>
              </a:prstGeom>
            </p:spPr>
            <p:txBody>
              <a:bodyPr lIns="40640" tIns="40640" rIns="40640" bIns="40640" rtlCol="0" anchor="ctr"/>
              <a:lstStyle/>
              <a:p>
                <a:pPr algn="ctr">
                  <a:lnSpc>
                    <a:spcPts val="2127"/>
                  </a:lnSpc>
                </a:pPr>
                <a:endParaRPr/>
              </a:p>
            </p:txBody>
          </p:sp>
        </p:grpSp>
        <p:sp>
          <p:nvSpPr>
            <p:cNvPr id="18" name="AutoShape 18"/>
            <p:cNvSpPr/>
            <p:nvPr/>
          </p:nvSpPr>
          <p:spPr>
            <a:xfrm>
              <a:off x="509295" y="285549"/>
              <a:ext cx="952100" cy="0"/>
            </a:xfrm>
            <a:prstGeom prst="line">
              <a:avLst/>
            </a:prstGeom>
            <a:ln w="25400" cap="flat">
              <a:solidFill>
                <a:srgbClr val="000000">
                  <a:alpha val="70980"/>
                </a:srgbClr>
              </a:solidFill>
              <a:prstDash val="solid"/>
              <a:headEnd type="none" w="sm" len="sm"/>
              <a:tailEnd type="arrow" w="med" len="sm"/>
            </a:ln>
          </p:spPr>
        </p:sp>
      </p:grpSp>
      <p:sp>
        <p:nvSpPr>
          <p:cNvPr id="19" name="Freeform 19"/>
          <p:cNvSpPr/>
          <p:nvPr/>
        </p:nvSpPr>
        <p:spPr>
          <a:xfrm>
            <a:off x="16181928" y="285486"/>
            <a:ext cx="1815684" cy="846172"/>
          </a:xfrm>
          <a:custGeom>
            <a:avLst/>
            <a:gdLst/>
            <a:ahLst/>
            <a:cxnLst/>
            <a:rect l="l" t="t" r="r" b="b"/>
            <a:pathLst>
              <a:path w="1815684" h="846172">
                <a:moveTo>
                  <a:pt x="0" y="0"/>
                </a:moveTo>
                <a:lnTo>
                  <a:pt x="1815684" y="0"/>
                </a:lnTo>
                <a:lnTo>
                  <a:pt x="1815684" y="846172"/>
                </a:lnTo>
                <a:lnTo>
                  <a:pt x="0" y="8461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1603" y="475717"/>
            <a:ext cx="557097" cy="557097"/>
            <a:chOff x="0" y="0"/>
            <a:chExt cx="742796" cy="742796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742796" cy="742796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35867" tIns="35867" rIns="35867" bIns="35867" rtlCol="0" anchor="ctr"/>
              <a:lstStyle/>
              <a:p>
                <a:pPr algn="ctr">
                  <a:lnSpc>
                    <a:spcPts val="2123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62386" y="100846"/>
              <a:ext cx="618023" cy="493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>
                  <a:solidFill>
                    <a:srgbClr val="524D4C">
                      <a:alpha val="82745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12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48391" y="5219098"/>
            <a:ext cx="16784876" cy="3778488"/>
            <a:chOff x="0" y="0"/>
            <a:chExt cx="22379834" cy="5037984"/>
          </a:xfrm>
        </p:grpSpPr>
        <p:grpSp>
          <p:nvGrpSpPr>
            <p:cNvPr id="8" name="Group 8"/>
            <p:cNvGrpSpPr/>
            <p:nvPr/>
          </p:nvGrpSpPr>
          <p:grpSpPr>
            <a:xfrm>
              <a:off x="591253" y="254000"/>
              <a:ext cx="10066512" cy="1574083"/>
              <a:chOff x="0" y="0"/>
              <a:chExt cx="2476297" cy="38721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476297" cy="387214"/>
              </a:xfrm>
              <a:custGeom>
                <a:avLst/>
                <a:gdLst/>
                <a:ahLst/>
                <a:cxnLst/>
                <a:rect l="l" t="t" r="r" b="b"/>
                <a:pathLst>
                  <a:path w="2476297" h="387214">
                    <a:moveTo>
                      <a:pt x="23585" y="0"/>
                    </a:moveTo>
                    <a:lnTo>
                      <a:pt x="2452712" y="0"/>
                    </a:lnTo>
                    <a:cubicBezTo>
                      <a:pt x="2465737" y="0"/>
                      <a:pt x="2476297" y="10559"/>
                      <a:pt x="2476297" y="23585"/>
                    </a:cubicBezTo>
                    <a:lnTo>
                      <a:pt x="2476297" y="363629"/>
                    </a:lnTo>
                    <a:cubicBezTo>
                      <a:pt x="2476297" y="376655"/>
                      <a:pt x="2465737" y="387214"/>
                      <a:pt x="2452712" y="387214"/>
                    </a:cubicBezTo>
                    <a:lnTo>
                      <a:pt x="23585" y="387214"/>
                    </a:lnTo>
                    <a:cubicBezTo>
                      <a:pt x="10559" y="387214"/>
                      <a:pt x="0" y="376655"/>
                      <a:pt x="0" y="363629"/>
                    </a:cubicBezTo>
                    <a:lnTo>
                      <a:pt x="0" y="23585"/>
                    </a:lnTo>
                    <a:cubicBezTo>
                      <a:pt x="0" y="10559"/>
                      <a:pt x="10559" y="0"/>
                      <a:pt x="2358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9469AB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0"/>
                <a:ext cx="2476297" cy="387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8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0" y="470395"/>
              <a:ext cx="1141941" cy="1141293"/>
              <a:chOff x="0" y="0"/>
              <a:chExt cx="812800" cy="81233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33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339">
                    <a:moveTo>
                      <a:pt x="406400" y="0"/>
                    </a:moveTo>
                    <a:cubicBezTo>
                      <a:pt x="181951" y="0"/>
                      <a:pt x="0" y="181848"/>
                      <a:pt x="0" y="406169"/>
                    </a:cubicBezTo>
                    <a:cubicBezTo>
                      <a:pt x="0" y="630490"/>
                      <a:pt x="181951" y="812339"/>
                      <a:pt x="406400" y="812339"/>
                    </a:cubicBezTo>
                    <a:cubicBezTo>
                      <a:pt x="630849" y="812339"/>
                      <a:pt x="812800" y="630490"/>
                      <a:pt x="812800" y="406169"/>
                    </a:cubicBezTo>
                    <a:cubicBezTo>
                      <a:pt x="812800" y="181848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  <a:ln w="9525" cap="sq">
                <a:solidFill>
                  <a:srgbClr val="8B9684"/>
                </a:solidFill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76200" y="66632"/>
                <a:ext cx="660400" cy="669550"/>
              </a:xfrm>
              <a:prstGeom prst="rect">
                <a:avLst/>
              </a:prstGeom>
            </p:spPr>
            <p:txBody>
              <a:bodyPr lIns="38329" tIns="38329" rIns="38329" bIns="38329" rtlCol="0" anchor="ctr"/>
              <a:lstStyle/>
              <a:p>
                <a:pPr algn="ctr">
                  <a:lnSpc>
                    <a:spcPts val="2123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95910" y="631972"/>
              <a:ext cx="950121" cy="751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6"/>
                </a:lnSpc>
              </a:pPr>
              <a:r>
                <a:rPr lang="en-US" sz="3404">
                  <a:solidFill>
                    <a:srgbClr val="FFFFFF">
                      <a:alpha val="82745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03</a:t>
              </a: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2858045" y="0"/>
              <a:ext cx="9521789" cy="5037984"/>
            </a:xfrm>
            <a:custGeom>
              <a:avLst/>
              <a:gdLst/>
              <a:ahLst/>
              <a:cxnLst/>
              <a:rect l="l" t="t" r="r" b="b"/>
              <a:pathLst>
                <a:path w="9521789" h="5037984">
                  <a:moveTo>
                    <a:pt x="0" y="0"/>
                  </a:moveTo>
                  <a:lnTo>
                    <a:pt x="9521789" y="0"/>
                  </a:lnTo>
                  <a:lnTo>
                    <a:pt x="9521789" y="5037984"/>
                  </a:lnTo>
                  <a:lnTo>
                    <a:pt x="0" y="5037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 w="19050" cap="rnd">
              <a:solidFill>
                <a:srgbClr val="9469AB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265457" y="379112"/>
              <a:ext cx="9304408" cy="13260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78"/>
                </a:lnSpc>
              </a:pPr>
              <a:r>
                <a:rPr lang="en-US" sz="2195">
                  <a:solidFill>
                    <a:srgbClr val="524D4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При реакции с гидроксильным радикалом (именно ему приписывают ответственность за преждевременное старение) образуется Н2О</a:t>
              </a:r>
            </a:p>
          </p:txBody>
        </p:sp>
        <p:sp>
          <p:nvSpPr>
            <p:cNvPr id="17" name="Freeform 17"/>
            <p:cNvSpPr/>
            <p:nvPr/>
          </p:nvSpPr>
          <p:spPr>
            <a:xfrm rot="5400000" flipV="1">
              <a:off x="11257202" y="244559"/>
              <a:ext cx="1073115" cy="1595170"/>
            </a:xfrm>
            <a:custGeom>
              <a:avLst/>
              <a:gdLst/>
              <a:ahLst/>
              <a:cxnLst/>
              <a:rect l="l" t="t" r="r" b="b"/>
              <a:pathLst>
                <a:path w="1073115" h="1595170">
                  <a:moveTo>
                    <a:pt x="0" y="1595171"/>
                  </a:moveTo>
                  <a:lnTo>
                    <a:pt x="1073115" y="1595171"/>
                  </a:lnTo>
                  <a:lnTo>
                    <a:pt x="1073115" y="0"/>
                  </a:lnTo>
                  <a:lnTo>
                    <a:pt x="0" y="0"/>
                  </a:lnTo>
                  <a:lnTo>
                    <a:pt x="0" y="159517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748391" y="7829315"/>
            <a:ext cx="7993324" cy="1527211"/>
            <a:chOff x="0" y="0"/>
            <a:chExt cx="10657765" cy="2036281"/>
          </a:xfrm>
        </p:grpSpPr>
        <p:grpSp>
          <p:nvGrpSpPr>
            <p:cNvPr id="19" name="Group 19"/>
            <p:cNvGrpSpPr/>
            <p:nvPr/>
          </p:nvGrpSpPr>
          <p:grpSpPr>
            <a:xfrm>
              <a:off x="591253" y="0"/>
              <a:ext cx="10066512" cy="2036281"/>
              <a:chOff x="0" y="0"/>
              <a:chExt cx="2476297" cy="500912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476297" cy="500912"/>
              </a:xfrm>
              <a:custGeom>
                <a:avLst/>
                <a:gdLst/>
                <a:ahLst/>
                <a:cxnLst/>
                <a:rect l="l" t="t" r="r" b="b"/>
                <a:pathLst>
                  <a:path w="2476297" h="500912">
                    <a:moveTo>
                      <a:pt x="25204" y="0"/>
                    </a:moveTo>
                    <a:lnTo>
                      <a:pt x="2451092" y="0"/>
                    </a:lnTo>
                    <a:cubicBezTo>
                      <a:pt x="2457777" y="0"/>
                      <a:pt x="2464188" y="2655"/>
                      <a:pt x="2468915" y="7382"/>
                    </a:cubicBezTo>
                    <a:cubicBezTo>
                      <a:pt x="2473641" y="12109"/>
                      <a:pt x="2476297" y="18520"/>
                      <a:pt x="2476297" y="25204"/>
                    </a:cubicBezTo>
                    <a:lnTo>
                      <a:pt x="2476297" y="475708"/>
                    </a:lnTo>
                    <a:cubicBezTo>
                      <a:pt x="2476297" y="482392"/>
                      <a:pt x="2473641" y="488803"/>
                      <a:pt x="2468915" y="493530"/>
                    </a:cubicBezTo>
                    <a:cubicBezTo>
                      <a:pt x="2464188" y="498257"/>
                      <a:pt x="2457777" y="500912"/>
                      <a:pt x="2451092" y="500912"/>
                    </a:cubicBezTo>
                    <a:lnTo>
                      <a:pt x="25204" y="500912"/>
                    </a:lnTo>
                    <a:cubicBezTo>
                      <a:pt x="11284" y="500912"/>
                      <a:pt x="0" y="489628"/>
                      <a:pt x="0" y="475708"/>
                    </a:cubicBezTo>
                    <a:lnTo>
                      <a:pt x="0" y="25204"/>
                    </a:lnTo>
                    <a:cubicBezTo>
                      <a:pt x="0" y="18520"/>
                      <a:pt x="2655" y="12109"/>
                      <a:pt x="7382" y="7382"/>
                    </a:cubicBezTo>
                    <a:cubicBezTo>
                      <a:pt x="12109" y="2655"/>
                      <a:pt x="18520" y="0"/>
                      <a:pt x="252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9469AB"/>
                </a:solidFill>
                <a:prstDash val="solid"/>
                <a:round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0"/>
                <a:ext cx="2476297" cy="500912"/>
              </a:xfrm>
              <a:prstGeom prst="rect">
                <a:avLst/>
              </a:prstGeom>
            </p:spPr>
            <p:txBody>
              <a:bodyPr lIns="47536" tIns="47536" rIns="47536" bIns="47536" rtlCol="0" anchor="ctr"/>
              <a:lstStyle/>
              <a:p>
                <a:pPr algn="ctr">
                  <a:lnSpc>
                    <a:spcPts val="2678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0" y="447494"/>
              <a:ext cx="1141941" cy="1141293"/>
              <a:chOff x="0" y="0"/>
              <a:chExt cx="812800" cy="812339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33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339">
                    <a:moveTo>
                      <a:pt x="406400" y="0"/>
                    </a:moveTo>
                    <a:cubicBezTo>
                      <a:pt x="181951" y="0"/>
                      <a:pt x="0" y="181848"/>
                      <a:pt x="0" y="406169"/>
                    </a:cubicBezTo>
                    <a:cubicBezTo>
                      <a:pt x="0" y="630490"/>
                      <a:pt x="181951" y="812339"/>
                      <a:pt x="406400" y="812339"/>
                    </a:cubicBezTo>
                    <a:cubicBezTo>
                      <a:pt x="630849" y="812339"/>
                      <a:pt x="812800" y="630490"/>
                      <a:pt x="812800" y="406169"/>
                    </a:cubicBezTo>
                    <a:cubicBezTo>
                      <a:pt x="812800" y="181848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  <a:ln w="9525" cap="sq">
                <a:solidFill>
                  <a:srgbClr val="8B9684"/>
                </a:solidFill>
                <a:prstDash val="solid"/>
                <a:miter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66632"/>
                <a:ext cx="660400" cy="669550"/>
              </a:xfrm>
              <a:prstGeom prst="rect">
                <a:avLst/>
              </a:prstGeom>
            </p:spPr>
            <p:txBody>
              <a:bodyPr lIns="35867" tIns="35867" rIns="35867" bIns="35867" rtlCol="0" anchor="ctr"/>
              <a:lstStyle/>
              <a:p>
                <a:pPr algn="ctr">
                  <a:lnSpc>
                    <a:spcPts val="2123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95910" y="609071"/>
              <a:ext cx="950121" cy="751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6"/>
                </a:lnSpc>
              </a:pPr>
              <a:r>
                <a:rPr lang="en-US" sz="3404">
                  <a:solidFill>
                    <a:srgbClr val="FFFFFF">
                      <a:alpha val="82745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05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265457" y="127000"/>
              <a:ext cx="9304408" cy="17705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78"/>
                </a:lnSpc>
              </a:pPr>
              <a:r>
                <a:rPr lang="en-US" sz="2195">
                  <a:solidFill>
                    <a:srgbClr val="524D4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Способствует увеличению синтеза антиоксидантных ферментов (супероксиддисмутаза, каталаза, пероксидаза (глутатионпероксидаза), глутатионредуктаза)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48391" y="4360942"/>
            <a:ext cx="7993324" cy="858155"/>
            <a:chOff x="0" y="0"/>
            <a:chExt cx="10657765" cy="1144207"/>
          </a:xfrm>
        </p:grpSpPr>
        <p:grpSp>
          <p:nvGrpSpPr>
            <p:cNvPr id="28" name="Group 28"/>
            <p:cNvGrpSpPr/>
            <p:nvPr/>
          </p:nvGrpSpPr>
          <p:grpSpPr>
            <a:xfrm>
              <a:off x="591253" y="2138"/>
              <a:ext cx="10066512" cy="1142070"/>
              <a:chOff x="0" y="0"/>
              <a:chExt cx="2476297" cy="280942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476297" cy="280942"/>
              </a:xfrm>
              <a:custGeom>
                <a:avLst/>
                <a:gdLst/>
                <a:ahLst/>
                <a:cxnLst/>
                <a:rect l="l" t="t" r="r" b="b"/>
                <a:pathLst>
                  <a:path w="2476297" h="280942">
                    <a:moveTo>
                      <a:pt x="25204" y="0"/>
                    </a:moveTo>
                    <a:lnTo>
                      <a:pt x="2451092" y="0"/>
                    </a:lnTo>
                    <a:cubicBezTo>
                      <a:pt x="2457777" y="0"/>
                      <a:pt x="2464188" y="2655"/>
                      <a:pt x="2468915" y="7382"/>
                    </a:cubicBezTo>
                    <a:cubicBezTo>
                      <a:pt x="2473641" y="12109"/>
                      <a:pt x="2476297" y="18520"/>
                      <a:pt x="2476297" y="25204"/>
                    </a:cubicBezTo>
                    <a:lnTo>
                      <a:pt x="2476297" y="255737"/>
                    </a:lnTo>
                    <a:cubicBezTo>
                      <a:pt x="2476297" y="262422"/>
                      <a:pt x="2473641" y="268833"/>
                      <a:pt x="2468915" y="273560"/>
                    </a:cubicBezTo>
                    <a:cubicBezTo>
                      <a:pt x="2464188" y="278286"/>
                      <a:pt x="2457777" y="280942"/>
                      <a:pt x="2451092" y="280942"/>
                    </a:cubicBezTo>
                    <a:lnTo>
                      <a:pt x="25204" y="280942"/>
                    </a:lnTo>
                    <a:cubicBezTo>
                      <a:pt x="11284" y="280942"/>
                      <a:pt x="0" y="269657"/>
                      <a:pt x="0" y="255737"/>
                    </a:cubicBezTo>
                    <a:lnTo>
                      <a:pt x="0" y="25204"/>
                    </a:lnTo>
                    <a:cubicBezTo>
                      <a:pt x="0" y="18520"/>
                      <a:pt x="2655" y="12109"/>
                      <a:pt x="7382" y="7382"/>
                    </a:cubicBezTo>
                    <a:cubicBezTo>
                      <a:pt x="12109" y="2655"/>
                      <a:pt x="18520" y="0"/>
                      <a:pt x="252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9469AB"/>
                </a:solidFill>
                <a:prstDash val="solid"/>
                <a:round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0"/>
                <a:ext cx="2476297" cy="280942"/>
              </a:xfrm>
              <a:prstGeom prst="rect">
                <a:avLst/>
              </a:prstGeom>
            </p:spPr>
            <p:txBody>
              <a:bodyPr lIns="47536" tIns="47536" rIns="47536" bIns="47536" rtlCol="0" anchor="ctr"/>
              <a:lstStyle/>
              <a:p>
                <a:pPr algn="ctr">
                  <a:lnSpc>
                    <a:spcPts val="2678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0" y="0"/>
              <a:ext cx="1141941" cy="1141293"/>
              <a:chOff x="0" y="0"/>
              <a:chExt cx="812800" cy="812339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33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339">
                    <a:moveTo>
                      <a:pt x="406400" y="0"/>
                    </a:moveTo>
                    <a:cubicBezTo>
                      <a:pt x="181951" y="0"/>
                      <a:pt x="0" y="181848"/>
                      <a:pt x="0" y="406169"/>
                    </a:cubicBezTo>
                    <a:cubicBezTo>
                      <a:pt x="0" y="630490"/>
                      <a:pt x="181951" y="812339"/>
                      <a:pt x="406400" y="812339"/>
                    </a:cubicBezTo>
                    <a:cubicBezTo>
                      <a:pt x="630849" y="812339"/>
                      <a:pt x="812800" y="630490"/>
                      <a:pt x="812800" y="406169"/>
                    </a:cubicBezTo>
                    <a:cubicBezTo>
                      <a:pt x="812800" y="181848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  <a:ln w="9525" cap="sq">
                <a:solidFill>
                  <a:srgbClr val="8B9684"/>
                </a:solidFill>
                <a:prstDash val="solid"/>
                <a:miter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76200" y="66632"/>
                <a:ext cx="660400" cy="669550"/>
              </a:xfrm>
              <a:prstGeom prst="rect">
                <a:avLst/>
              </a:prstGeom>
            </p:spPr>
            <p:txBody>
              <a:bodyPr lIns="35867" tIns="35867" rIns="35867" bIns="35867" rtlCol="0" anchor="ctr"/>
              <a:lstStyle/>
              <a:p>
                <a:pPr algn="ctr">
                  <a:lnSpc>
                    <a:spcPts val="2123"/>
                  </a:lnSpc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95910" y="161577"/>
              <a:ext cx="950121" cy="751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6"/>
                </a:lnSpc>
              </a:pPr>
              <a:r>
                <a:rPr lang="en-US" sz="3404">
                  <a:solidFill>
                    <a:srgbClr val="FFFFFF">
                      <a:alpha val="82745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02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265457" y="129864"/>
              <a:ext cx="9304408" cy="8815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78"/>
                </a:lnSpc>
              </a:pPr>
              <a:r>
                <a:rPr lang="en-US" sz="2195">
                  <a:solidFill>
                    <a:srgbClr val="524D4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Вступает в реакцию и нейтролизует только активные формы кислорода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748391" y="6780660"/>
            <a:ext cx="7993324" cy="858155"/>
            <a:chOff x="0" y="0"/>
            <a:chExt cx="10657765" cy="1144207"/>
          </a:xfrm>
        </p:grpSpPr>
        <p:grpSp>
          <p:nvGrpSpPr>
            <p:cNvPr id="37" name="Group 37"/>
            <p:cNvGrpSpPr/>
            <p:nvPr/>
          </p:nvGrpSpPr>
          <p:grpSpPr>
            <a:xfrm>
              <a:off x="591253" y="2138"/>
              <a:ext cx="10066512" cy="1142070"/>
              <a:chOff x="0" y="0"/>
              <a:chExt cx="2476297" cy="280942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476297" cy="280942"/>
              </a:xfrm>
              <a:custGeom>
                <a:avLst/>
                <a:gdLst/>
                <a:ahLst/>
                <a:cxnLst/>
                <a:rect l="l" t="t" r="r" b="b"/>
                <a:pathLst>
                  <a:path w="2476297" h="280942">
                    <a:moveTo>
                      <a:pt x="25204" y="0"/>
                    </a:moveTo>
                    <a:lnTo>
                      <a:pt x="2451092" y="0"/>
                    </a:lnTo>
                    <a:cubicBezTo>
                      <a:pt x="2457777" y="0"/>
                      <a:pt x="2464188" y="2655"/>
                      <a:pt x="2468915" y="7382"/>
                    </a:cubicBezTo>
                    <a:cubicBezTo>
                      <a:pt x="2473641" y="12109"/>
                      <a:pt x="2476297" y="18520"/>
                      <a:pt x="2476297" y="25204"/>
                    </a:cubicBezTo>
                    <a:lnTo>
                      <a:pt x="2476297" y="255737"/>
                    </a:lnTo>
                    <a:cubicBezTo>
                      <a:pt x="2476297" y="262422"/>
                      <a:pt x="2473641" y="268833"/>
                      <a:pt x="2468915" y="273560"/>
                    </a:cubicBezTo>
                    <a:cubicBezTo>
                      <a:pt x="2464188" y="278286"/>
                      <a:pt x="2457777" y="280942"/>
                      <a:pt x="2451092" y="280942"/>
                    </a:cubicBezTo>
                    <a:lnTo>
                      <a:pt x="25204" y="280942"/>
                    </a:lnTo>
                    <a:cubicBezTo>
                      <a:pt x="11284" y="280942"/>
                      <a:pt x="0" y="269657"/>
                      <a:pt x="0" y="255737"/>
                    </a:cubicBezTo>
                    <a:lnTo>
                      <a:pt x="0" y="25204"/>
                    </a:lnTo>
                    <a:cubicBezTo>
                      <a:pt x="0" y="18520"/>
                      <a:pt x="2655" y="12109"/>
                      <a:pt x="7382" y="7382"/>
                    </a:cubicBezTo>
                    <a:cubicBezTo>
                      <a:pt x="12109" y="2655"/>
                      <a:pt x="18520" y="0"/>
                      <a:pt x="252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9469AB"/>
                </a:solidFill>
                <a:prstDash val="solid"/>
                <a:round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0"/>
                <a:ext cx="2476297" cy="280942"/>
              </a:xfrm>
              <a:prstGeom prst="rect">
                <a:avLst/>
              </a:prstGeom>
            </p:spPr>
            <p:txBody>
              <a:bodyPr lIns="47536" tIns="47536" rIns="47536" bIns="47536" rtlCol="0" anchor="ctr"/>
              <a:lstStyle/>
              <a:p>
                <a:pPr algn="ctr">
                  <a:lnSpc>
                    <a:spcPts val="2678"/>
                  </a:lnSpc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0" y="0"/>
              <a:ext cx="1141941" cy="1141293"/>
              <a:chOff x="0" y="0"/>
              <a:chExt cx="812800" cy="812339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33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339">
                    <a:moveTo>
                      <a:pt x="406400" y="0"/>
                    </a:moveTo>
                    <a:cubicBezTo>
                      <a:pt x="181951" y="0"/>
                      <a:pt x="0" y="181848"/>
                      <a:pt x="0" y="406169"/>
                    </a:cubicBezTo>
                    <a:cubicBezTo>
                      <a:pt x="0" y="630490"/>
                      <a:pt x="181951" y="812339"/>
                      <a:pt x="406400" y="812339"/>
                    </a:cubicBezTo>
                    <a:cubicBezTo>
                      <a:pt x="630849" y="812339"/>
                      <a:pt x="812800" y="630490"/>
                      <a:pt x="812800" y="406169"/>
                    </a:cubicBezTo>
                    <a:cubicBezTo>
                      <a:pt x="812800" y="181848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  <a:ln w="9525" cap="sq">
                <a:solidFill>
                  <a:srgbClr val="8B9684"/>
                </a:solidFill>
                <a:prstDash val="solid"/>
                <a:miter/>
              </a:ln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76200" y="66632"/>
                <a:ext cx="660400" cy="669550"/>
              </a:xfrm>
              <a:prstGeom prst="rect">
                <a:avLst/>
              </a:prstGeom>
            </p:spPr>
            <p:txBody>
              <a:bodyPr lIns="35867" tIns="35867" rIns="35867" bIns="35867" rtlCol="0" anchor="ctr"/>
              <a:lstStyle/>
              <a:p>
                <a:pPr algn="ctr">
                  <a:lnSpc>
                    <a:spcPts val="2123"/>
                  </a:lnSpc>
                </a:pPr>
                <a:endParaRPr/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95910" y="161577"/>
              <a:ext cx="950121" cy="751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6"/>
                </a:lnSpc>
              </a:pPr>
              <a:r>
                <a:rPr lang="en-US" sz="3404" dirty="0">
                  <a:solidFill>
                    <a:srgbClr val="FFFFFF">
                      <a:alpha val="82745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04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1265457" y="129864"/>
              <a:ext cx="9304408" cy="8815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78"/>
                </a:lnSpc>
              </a:pPr>
              <a:r>
                <a:rPr lang="en-US" sz="2195">
                  <a:solidFill>
                    <a:srgbClr val="524D4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Органичен, не имеет побочных эффектов для организма при передозировках</a:t>
              </a:r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1028700" y="942617"/>
            <a:ext cx="14348335" cy="106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70"/>
              </a:lnSpc>
            </a:pPr>
            <a:r>
              <a:rPr lang="en-US" sz="3500" b="1">
                <a:solidFill>
                  <a:srgbClr val="1F1D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МЕХАНИЗМЫ РАБОТЫ</a:t>
            </a:r>
          </a:p>
          <a:p>
            <a:pPr algn="l">
              <a:lnSpc>
                <a:spcPts val="4270"/>
              </a:lnSpc>
              <a:spcBef>
                <a:spcPct val="0"/>
              </a:spcBef>
            </a:pPr>
            <a:r>
              <a:rPr lang="en-US" sz="3500" b="1">
                <a:solidFill>
                  <a:srgbClr val="1F1D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МОЛЕКУЛЯРНОГО ВОДОРОДА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16353443" y="9384163"/>
            <a:ext cx="1453670" cy="428324"/>
            <a:chOff x="0" y="0"/>
            <a:chExt cx="1938226" cy="571099"/>
          </a:xfrm>
        </p:grpSpPr>
        <p:grpSp>
          <p:nvGrpSpPr>
            <p:cNvPr id="47" name="Group 47"/>
            <p:cNvGrpSpPr/>
            <p:nvPr/>
          </p:nvGrpSpPr>
          <p:grpSpPr>
            <a:xfrm>
              <a:off x="0" y="0"/>
              <a:ext cx="1938226" cy="571099"/>
              <a:chOff x="0" y="0"/>
              <a:chExt cx="952367" cy="280615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52367" cy="280615"/>
              </a:xfrm>
              <a:custGeom>
                <a:avLst/>
                <a:gdLst/>
                <a:ahLst/>
                <a:cxnLst/>
                <a:rect l="l" t="t" r="r" b="b"/>
                <a:pathLst>
                  <a:path w="952367" h="280615">
                    <a:moveTo>
                      <a:pt x="140308" y="0"/>
                    </a:moveTo>
                    <a:lnTo>
                      <a:pt x="812059" y="0"/>
                    </a:lnTo>
                    <a:cubicBezTo>
                      <a:pt x="889549" y="0"/>
                      <a:pt x="952367" y="62818"/>
                      <a:pt x="952367" y="140308"/>
                    </a:cubicBezTo>
                    <a:lnTo>
                      <a:pt x="952367" y="140308"/>
                    </a:lnTo>
                    <a:cubicBezTo>
                      <a:pt x="952367" y="177519"/>
                      <a:pt x="937585" y="213207"/>
                      <a:pt x="911272" y="239520"/>
                    </a:cubicBezTo>
                    <a:cubicBezTo>
                      <a:pt x="884959" y="265833"/>
                      <a:pt x="849271" y="280615"/>
                      <a:pt x="812059" y="280615"/>
                    </a:cubicBezTo>
                    <a:lnTo>
                      <a:pt x="140308" y="280615"/>
                    </a:lnTo>
                    <a:cubicBezTo>
                      <a:pt x="62818" y="280615"/>
                      <a:pt x="0" y="217797"/>
                      <a:pt x="0" y="140308"/>
                    </a:cubicBezTo>
                    <a:lnTo>
                      <a:pt x="0" y="140308"/>
                    </a:lnTo>
                    <a:cubicBezTo>
                      <a:pt x="0" y="62818"/>
                      <a:pt x="62818" y="0"/>
                      <a:pt x="14030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49" name="TextBox 49"/>
              <p:cNvSpPr txBox="1"/>
              <p:nvPr/>
            </p:nvSpPr>
            <p:spPr>
              <a:xfrm>
                <a:off x="0" y="-28575"/>
                <a:ext cx="952367" cy="309190"/>
              </a:xfrm>
              <a:prstGeom prst="rect">
                <a:avLst/>
              </a:prstGeom>
            </p:spPr>
            <p:txBody>
              <a:bodyPr lIns="40640" tIns="40640" rIns="40640" bIns="40640" rtlCol="0" anchor="ctr"/>
              <a:lstStyle/>
              <a:p>
                <a:pPr algn="ctr">
                  <a:lnSpc>
                    <a:spcPts val="2127"/>
                  </a:lnSpc>
                </a:pPr>
                <a:endParaRPr/>
              </a:p>
            </p:txBody>
          </p:sp>
        </p:grpSp>
        <p:sp>
          <p:nvSpPr>
            <p:cNvPr id="50" name="AutoShape 50"/>
            <p:cNvSpPr/>
            <p:nvPr/>
          </p:nvSpPr>
          <p:spPr>
            <a:xfrm>
              <a:off x="509295" y="285549"/>
              <a:ext cx="952100" cy="0"/>
            </a:xfrm>
            <a:prstGeom prst="line">
              <a:avLst/>
            </a:prstGeom>
            <a:ln w="25400" cap="flat">
              <a:solidFill>
                <a:srgbClr val="000000">
                  <a:alpha val="70980"/>
                </a:srgbClr>
              </a:solidFill>
              <a:prstDash val="solid"/>
              <a:headEnd type="none" w="sm" len="sm"/>
              <a:tailEnd type="arrow" w="med" len="sm"/>
            </a:ln>
          </p:spPr>
        </p:sp>
      </p:grpSp>
      <p:sp>
        <p:nvSpPr>
          <p:cNvPr id="51" name="Freeform 51"/>
          <p:cNvSpPr/>
          <p:nvPr/>
        </p:nvSpPr>
        <p:spPr>
          <a:xfrm rot="102221">
            <a:off x="-7067019" y="8937296"/>
            <a:ext cx="23532283" cy="4724655"/>
          </a:xfrm>
          <a:custGeom>
            <a:avLst/>
            <a:gdLst/>
            <a:ahLst/>
            <a:cxnLst/>
            <a:rect l="l" t="t" r="r" b="b"/>
            <a:pathLst>
              <a:path w="23532283" h="4724655">
                <a:moveTo>
                  <a:pt x="0" y="0"/>
                </a:moveTo>
                <a:lnTo>
                  <a:pt x="23532283" y="0"/>
                </a:lnTo>
                <a:lnTo>
                  <a:pt x="23532283" y="4724656"/>
                </a:lnTo>
                <a:lnTo>
                  <a:pt x="0" y="47246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2184" b="-19935"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16181928" y="285486"/>
            <a:ext cx="1815684" cy="846172"/>
          </a:xfrm>
          <a:custGeom>
            <a:avLst/>
            <a:gdLst/>
            <a:ahLst/>
            <a:cxnLst/>
            <a:rect l="l" t="t" r="r" b="b"/>
            <a:pathLst>
              <a:path w="1815684" h="846172">
                <a:moveTo>
                  <a:pt x="0" y="0"/>
                </a:moveTo>
                <a:lnTo>
                  <a:pt x="1815684" y="0"/>
                </a:lnTo>
                <a:lnTo>
                  <a:pt x="1815684" y="846172"/>
                </a:lnTo>
                <a:lnTo>
                  <a:pt x="0" y="8461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53" name="Group 53"/>
          <p:cNvGrpSpPr/>
          <p:nvPr/>
        </p:nvGrpSpPr>
        <p:grpSpPr>
          <a:xfrm>
            <a:off x="748391" y="1579594"/>
            <a:ext cx="16663140" cy="3455150"/>
            <a:chOff x="0" y="0"/>
            <a:chExt cx="22217520" cy="4606866"/>
          </a:xfrm>
        </p:grpSpPr>
        <p:sp>
          <p:nvSpPr>
            <p:cNvPr id="54" name="Freeform 54"/>
            <p:cNvSpPr/>
            <p:nvPr/>
          </p:nvSpPr>
          <p:spPr>
            <a:xfrm rot="5400000" flipV="1">
              <a:off x="11257202" y="1645058"/>
              <a:ext cx="1073115" cy="1595170"/>
            </a:xfrm>
            <a:custGeom>
              <a:avLst/>
              <a:gdLst/>
              <a:ahLst/>
              <a:cxnLst/>
              <a:rect l="l" t="t" r="r" b="b"/>
              <a:pathLst>
                <a:path w="1073115" h="1595170">
                  <a:moveTo>
                    <a:pt x="0" y="1595171"/>
                  </a:moveTo>
                  <a:lnTo>
                    <a:pt x="1073115" y="1595171"/>
                  </a:lnTo>
                  <a:lnTo>
                    <a:pt x="1073115" y="0"/>
                  </a:lnTo>
                  <a:lnTo>
                    <a:pt x="0" y="0"/>
                  </a:lnTo>
                  <a:lnTo>
                    <a:pt x="0" y="159517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55" name="Group 55"/>
            <p:cNvGrpSpPr/>
            <p:nvPr/>
          </p:nvGrpSpPr>
          <p:grpSpPr>
            <a:xfrm>
              <a:off x="591253" y="1436771"/>
              <a:ext cx="10066512" cy="2011744"/>
              <a:chOff x="0" y="0"/>
              <a:chExt cx="2476297" cy="494876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2476297" cy="494876"/>
              </a:xfrm>
              <a:custGeom>
                <a:avLst/>
                <a:gdLst/>
                <a:ahLst/>
                <a:cxnLst/>
                <a:rect l="l" t="t" r="r" b="b"/>
                <a:pathLst>
                  <a:path w="2476297" h="494876">
                    <a:moveTo>
                      <a:pt x="23585" y="0"/>
                    </a:moveTo>
                    <a:lnTo>
                      <a:pt x="2452712" y="0"/>
                    </a:lnTo>
                    <a:cubicBezTo>
                      <a:pt x="2465737" y="0"/>
                      <a:pt x="2476297" y="10559"/>
                      <a:pt x="2476297" y="23585"/>
                    </a:cubicBezTo>
                    <a:lnTo>
                      <a:pt x="2476297" y="471291"/>
                    </a:lnTo>
                    <a:cubicBezTo>
                      <a:pt x="2476297" y="484317"/>
                      <a:pt x="2465737" y="494876"/>
                      <a:pt x="2452712" y="494876"/>
                    </a:cubicBezTo>
                    <a:lnTo>
                      <a:pt x="23585" y="494876"/>
                    </a:lnTo>
                    <a:cubicBezTo>
                      <a:pt x="10559" y="494876"/>
                      <a:pt x="0" y="484317"/>
                      <a:pt x="0" y="471291"/>
                    </a:cubicBezTo>
                    <a:lnTo>
                      <a:pt x="0" y="23585"/>
                    </a:lnTo>
                    <a:cubicBezTo>
                      <a:pt x="0" y="10559"/>
                      <a:pt x="10559" y="0"/>
                      <a:pt x="2358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9469AB"/>
                </a:solidFill>
                <a:prstDash val="solid"/>
                <a:round/>
              </a:ln>
            </p:spPr>
          </p:sp>
          <p:sp>
            <p:nvSpPr>
              <p:cNvPr id="57" name="TextBox 57"/>
              <p:cNvSpPr txBox="1"/>
              <p:nvPr/>
            </p:nvSpPr>
            <p:spPr>
              <a:xfrm>
                <a:off x="0" y="0"/>
                <a:ext cx="2476297" cy="4948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8"/>
                  </a:lnSpc>
                </a:pPr>
                <a:endParaRPr/>
              </a:p>
            </p:txBody>
          </p:sp>
        </p:grpSp>
        <p:grpSp>
          <p:nvGrpSpPr>
            <p:cNvPr id="58" name="Group 58"/>
            <p:cNvGrpSpPr/>
            <p:nvPr/>
          </p:nvGrpSpPr>
          <p:grpSpPr>
            <a:xfrm>
              <a:off x="0" y="1868672"/>
              <a:ext cx="1141941" cy="1141293"/>
              <a:chOff x="0" y="0"/>
              <a:chExt cx="812800" cy="812339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812800" cy="81233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339">
                    <a:moveTo>
                      <a:pt x="406400" y="0"/>
                    </a:moveTo>
                    <a:cubicBezTo>
                      <a:pt x="181951" y="0"/>
                      <a:pt x="0" y="181848"/>
                      <a:pt x="0" y="406169"/>
                    </a:cubicBezTo>
                    <a:cubicBezTo>
                      <a:pt x="0" y="630490"/>
                      <a:pt x="181951" y="812339"/>
                      <a:pt x="406400" y="812339"/>
                    </a:cubicBezTo>
                    <a:cubicBezTo>
                      <a:pt x="630849" y="812339"/>
                      <a:pt x="812800" y="630490"/>
                      <a:pt x="812800" y="406169"/>
                    </a:cubicBezTo>
                    <a:cubicBezTo>
                      <a:pt x="812800" y="181848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  <a:ln w="9525" cap="sq">
                <a:solidFill>
                  <a:srgbClr val="8B9684"/>
                </a:solidFill>
                <a:prstDash val="solid"/>
                <a:miter/>
              </a:ln>
            </p:spPr>
          </p:sp>
          <p:sp>
            <p:nvSpPr>
              <p:cNvPr id="60" name="TextBox 60"/>
              <p:cNvSpPr txBox="1"/>
              <p:nvPr/>
            </p:nvSpPr>
            <p:spPr>
              <a:xfrm>
                <a:off x="76200" y="66632"/>
                <a:ext cx="660400" cy="669550"/>
              </a:xfrm>
              <a:prstGeom prst="rect">
                <a:avLst/>
              </a:prstGeom>
            </p:spPr>
            <p:txBody>
              <a:bodyPr lIns="38329" tIns="38329" rIns="38329" bIns="38329" rtlCol="0" anchor="ctr"/>
              <a:lstStyle/>
              <a:p>
                <a:pPr algn="ctr">
                  <a:lnSpc>
                    <a:spcPts val="2123"/>
                  </a:lnSpc>
                </a:pPr>
                <a:endParaRPr/>
              </a:p>
            </p:txBody>
          </p:sp>
        </p:grpSp>
        <p:sp>
          <p:nvSpPr>
            <p:cNvPr id="61" name="TextBox 61"/>
            <p:cNvSpPr txBox="1"/>
            <p:nvPr/>
          </p:nvSpPr>
          <p:spPr>
            <a:xfrm>
              <a:off x="95910" y="2030248"/>
              <a:ext cx="950121" cy="751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6"/>
                </a:lnSpc>
              </a:pPr>
              <a:r>
                <a:rPr lang="en-US" sz="3404">
                  <a:solidFill>
                    <a:srgbClr val="FFFFFF">
                      <a:alpha val="82745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01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1265457" y="1561883"/>
              <a:ext cx="9304408" cy="17705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78"/>
                </a:lnSpc>
              </a:pPr>
              <a:r>
                <a:rPr lang="en-US" sz="2195">
                  <a:solidFill>
                    <a:srgbClr val="524D4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Обладает самой маленькой молекулой, что позволяет ему проникать через защитную мембрану клетки, чем не может похвастаться ни один другой антиокидант</a:t>
              </a:r>
            </a:p>
          </p:txBody>
        </p:sp>
        <p:sp>
          <p:nvSpPr>
            <p:cNvPr id="63" name="Freeform 63"/>
            <p:cNvSpPr/>
            <p:nvPr/>
          </p:nvSpPr>
          <p:spPr>
            <a:xfrm>
              <a:off x="13020359" y="0"/>
              <a:ext cx="9197161" cy="4606866"/>
            </a:xfrm>
            <a:custGeom>
              <a:avLst/>
              <a:gdLst/>
              <a:ahLst/>
              <a:cxnLst/>
              <a:rect l="l" t="t" r="r" b="b"/>
              <a:pathLst>
                <a:path w="9197161" h="4606866">
                  <a:moveTo>
                    <a:pt x="0" y="0"/>
                  </a:moveTo>
                  <a:lnTo>
                    <a:pt x="9197161" y="0"/>
                  </a:lnTo>
                  <a:lnTo>
                    <a:pt x="9197161" y="4606866"/>
                  </a:lnTo>
                  <a:lnTo>
                    <a:pt x="0" y="46068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1603" y="475717"/>
            <a:ext cx="557097" cy="557097"/>
            <a:chOff x="0" y="0"/>
            <a:chExt cx="742796" cy="742796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742796" cy="742796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35867" tIns="35867" rIns="35867" bIns="35867" rtlCol="0" anchor="ctr"/>
              <a:lstStyle/>
              <a:p>
                <a:pPr algn="ctr">
                  <a:lnSpc>
                    <a:spcPts val="2123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62386" y="100846"/>
              <a:ext cx="618023" cy="493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>
                  <a:solidFill>
                    <a:srgbClr val="524D4C">
                      <a:alpha val="82745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13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353443" y="9384163"/>
            <a:ext cx="1453670" cy="428324"/>
            <a:chOff x="0" y="0"/>
            <a:chExt cx="1938226" cy="57109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938226" cy="571099"/>
              <a:chOff x="0" y="0"/>
              <a:chExt cx="952367" cy="28061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952367" cy="280615"/>
              </a:xfrm>
              <a:custGeom>
                <a:avLst/>
                <a:gdLst/>
                <a:ahLst/>
                <a:cxnLst/>
                <a:rect l="l" t="t" r="r" b="b"/>
                <a:pathLst>
                  <a:path w="952367" h="280615">
                    <a:moveTo>
                      <a:pt x="140308" y="0"/>
                    </a:moveTo>
                    <a:lnTo>
                      <a:pt x="812059" y="0"/>
                    </a:lnTo>
                    <a:cubicBezTo>
                      <a:pt x="889549" y="0"/>
                      <a:pt x="952367" y="62818"/>
                      <a:pt x="952367" y="140308"/>
                    </a:cubicBezTo>
                    <a:lnTo>
                      <a:pt x="952367" y="140308"/>
                    </a:lnTo>
                    <a:cubicBezTo>
                      <a:pt x="952367" y="177519"/>
                      <a:pt x="937585" y="213207"/>
                      <a:pt x="911272" y="239520"/>
                    </a:cubicBezTo>
                    <a:cubicBezTo>
                      <a:pt x="884959" y="265833"/>
                      <a:pt x="849271" y="280615"/>
                      <a:pt x="812059" y="280615"/>
                    </a:cubicBezTo>
                    <a:lnTo>
                      <a:pt x="140308" y="280615"/>
                    </a:lnTo>
                    <a:cubicBezTo>
                      <a:pt x="62818" y="280615"/>
                      <a:pt x="0" y="217797"/>
                      <a:pt x="0" y="140308"/>
                    </a:cubicBezTo>
                    <a:lnTo>
                      <a:pt x="0" y="140308"/>
                    </a:lnTo>
                    <a:cubicBezTo>
                      <a:pt x="0" y="62818"/>
                      <a:pt x="62818" y="0"/>
                      <a:pt x="14030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952367" cy="309190"/>
              </a:xfrm>
              <a:prstGeom prst="rect">
                <a:avLst/>
              </a:prstGeom>
            </p:spPr>
            <p:txBody>
              <a:bodyPr lIns="40640" tIns="40640" rIns="40640" bIns="40640" rtlCol="0" anchor="ctr"/>
              <a:lstStyle/>
              <a:p>
                <a:pPr algn="ctr">
                  <a:lnSpc>
                    <a:spcPts val="2127"/>
                  </a:lnSpc>
                </a:pPr>
                <a:endParaRPr/>
              </a:p>
            </p:txBody>
          </p:sp>
        </p:grpSp>
        <p:sp>
          <p:nvSpPr>
            <p:cNvPr id="11" name="AutoShape 11"/>
            <p:cNvSpPr/>
            <p:nvPr/>
          </p:nvSpPr>
          <p:spPr>
            <a:xfrm>
              <a:off x="509295" y="285549"/>
              <a:ext cx="952100" cy="0"/>
            </a:xfrm>
            <a:prstGeom prst="line">
              <a:avLst/>
            </a:prstGeom>
            <a:ln w="25400" cap="flat">
              <a:solidFill>
                <a:srgbClr val="000000">
                  <a:alpha val="70980"/>
                </a:srgbClr>
              </a:solidFill>
              <a:prstDash val="solid"/>
              <a:headEnd type="none" w="sm" len="sm"/>
              <a:tailEnd type="arrow" w="med" len="sm"/>
            </a:ln>
          </p:spPr>
        </p:sp>
      </p:grpSp>
      <p:sp>
        <p:nvSpPr>
          <p:cNvPr id="12" name="TextBox 12"/>
          <p:cNvSpPr txBox="1"/>
          <p:nvPr/>
        </p:nvSpPr>
        <p:spPr>
          <a:xfrm>
            <a:off x="1049535" y="1370073"/>
            <a:ext cx="9105114" cy="106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70"/>
              </a:lnSpc>
              <a:spcBef>
                <a:spcPct val="0"/>
              </a:spcBef>
            </a:pPr>
            <a:r>
              <a:rPr lang="en-US" sz="3500" b="1">
                <a:solidFill>
                  <a:srgbClr val="1F1D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РЕЗУЛЬТАТЫ ПРИМЕНЕНИЯ ВОДОРОДНОГО КРЕМА DANDELION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28700" y="2906777"/>
            <a:ext cx="3911427" cy="859087"/>
            <a:chOff x="0" y="0"/>
            <a:chExt cx="5215236" cy="1145450"/>
          </a:xfrm>
        </p:grpSpPr>
        <p:sp>
          <p:nvSpPr>
            <p:cNvPr id="14" name="TextBox 14"/>
            <p:cNvSpPr txBox="1"/>
            <p:nvPr/>
          </p:nvSpPr>
          <p:spPr>
            <a:xfrm>
              <a:off x="1388091" y="337601"/>
              <a:ext cx="3827145" cy="417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32"/>
                </a:lnSpc>
              </a:pPr>
              <a:r>
                <a:rPr lang="en-US" sz="2200" dirty="0">
                  <a:solidFill>
                    <a:srgbClr val="1F1D1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УВЛАЖНЯЕТ КОЖУ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804251" y="33613"/>
              <a:ext cx="83965" cy="83965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640141" y="0"/>
              <a:ext cx="83965" cy="83965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77086" y="13841"/>
              <a:ext cx="83965" cy="83965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324262" y="83965"/>
              <a:ext cx="83965" cy="83965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193931" y="182226"/>
              <a:ext cx="83965" cy="83965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88137" y="310746"/>
              <a:ext cx="83965" cy="83965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24326" y="473156"/>
              <a:ext cx="83965" cy="83965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0" y="631334"/>
              <a:ext cx="83965" cy="83965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24326" y="794389"/>
              <a:ext cx="83965" cy="83965"/>
              <a:chOff x="0" y="0"/>
              <a:chExt cx="812800" cy="812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83965" y="957444"/>
              <a:ext cx="83965" cy="83965"/>
              <a:chOff x="0" y="0"/>
              <a:chExt cx="812800" cy="8128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193931" y="196466"/>
              <a:ext cx="938289" cy="938289"/>
              <a:chOff x="0" y="0"/>
              <a:chExt cx="812800" cy="8128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864"/>
                  </a:lnSpc>
                </a:pPr>
                <a:endParaRPr/>
              </a:p>
            </p:txBody>
          </p:sp>
        </p:grpSp>
        <p:sp>
          <p:nvSpPr>
            <p:cNvPr id="48" name="TextBox 48"/>
            <p:cNvSpPr txBox="1"/>
            <p:nvPr/>
          </p:nvSpPr>
          <p:spPr>
            <a:xfrm>
              <a:off x="521021" y="332296"/>
              <a:ext cx="386088" cy="813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1"/>
                </a:lnSpc>
              </a:pPr>
              <a:r>
                <a:rPr lang="en-US" sz="4481" dirty="0">
                  <a:solidFill>
                    <a:srgbClr val="FFFFFF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1</a:t>
              </a: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028700" y="4043593"/>
            <a:ext cx="7365337" cy="851066"/>
            <a:chOff x="0" y="0"/>
            <a:chExt cx="9820449" cy="1134755"/>
          </a:xfrm>
        </p:grpSpPr>
        <p:sp>
          <p:nvSpPr>
            <p:cNvPr id="50" name="TextBox 50"/>
            <p:cNvSpPr txBox="1"/>
            <p:nvPr/>
          </p:nvSpPr>
          <p:spPr>
            <a:xfrm>
              <a:off x="1386720" y="323775"/>
              <a:ext cx="8433729" cy="8109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32"/>
                </a:lnSpc>
              </a:pPr>
              <a:r>
                <a:rPr lang="en-US" sz="2200" dirty="0">
                  <a:solidFill>
                    <a:srgbClr val="1F1D1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ДЕЛАЕТ КОЖУ НАПИТАННОЙ И БАРХАТИСТОЙ С ПЕРВОГО ПРИМЕНЕНИЯ</a:t>
              </a:r>
            </a:p>
          </p:txBody>
        </p:sp>
        <p:grpSp>
          <p:nvGrpSpPr>
            <p:cNvPr id="51" name="Group 51"/>
            <p:cNvGrpSpPr/>
            <p:nvPr/>
          </p:nvGrpSpPr>
          <p:grpSpPr>
            <a:xfrm>
              <a:off x="804251" y="33613"/>
              <a:ext cx="83965" cy="83965"/>
              <a:chOff x="0" y="0"/>
              <a:chExt cx="812800" cy="81280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640141" y="0"/>
              <a:ext cx="83965" cy="83965"/>
              <a:chOff x="0" y="0"/>
              <a:chExt cx="812800" cy="81280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477086" y="13841"/>
              <a:ext cx="83965" cy="83965"/>
              <a:chOff x="0" y="0"/>
              <a:chExt cx="812800" cy="81280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324262" y="83965"/>
              <a:ext cx="83965" cy="83965"/>
              <a:chOff x="0" y="0"/>
              <a:chExt cx="812800" cy="81280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>
              <a:off x="193931" y="182226"/>
              <a:ext cx="83965" cy="83965"/>
              <a:chOff x="0" y="0"/>
              <a:chExt cx="812800" cy="812800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>
              <a:off x="88137" y="310746"/>
              <a:ext cx="83965" cy="83965"/>
              <a:chOff x="0" y="0"/>
              <a:chExt cx="812800" cy="812800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68" name="TextBox 68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>
              <a:off x="24326" y="473156"/>
              <a:ext cx="83965" cy="83965"/>
              <a:chOff x="0" y="0"/>
              <a:chExt cx="812800" cy="812800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71" name="TextBox 71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72" name="Group 72"/>
            <p:cNvGrpSpPr/>
            <p:nvPr/>
          </p:nvGrpSpPr>
          <p:grpSpPr>
            <a:xfrm>
              <a:off x="0" y="631334"/>
              <a:ext cx="83965" cy="83965"/>
              <a:chOff x="0" y="0"/>
              <a:chExt cx="812800" cy="812800"/>
            </a:xfrm>
          </p:grpSpPr>
          <p:sp>
            <p:nvSpPr>
              <p:cNvPr id="73" name="Freeform 7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74" name="TextBox 74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75" name="Group 75"/>
            <p:cNvGrpSpPr/>
            <p:nvPr/>
          </p:nvGrpSpPr>
          <p:grpSpPr>
            <a:xfrm>
              <a:off x="24326" y="794389"/>
              <a:ext cx="83965" cy="83965"/>
              <a:chOff x="0" y="0"/>
              <a:chExt cx="812800" cy="812800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77" name="TextBox 77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78" name="Group 78"/>
            <p:cNvGrpSpPr/>
            <p:nvPr/>
          </p:nvGrpSpPr>
          <p:grpSpPr>
            <a:xfrm>
              <a:off x="83965" y="957444"/>
              <a:ext cx="83965" cy="83965"/>
              <a:chOff x="0" y="0"/>
              <a:chExt cx="812800" cy="812800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80" name="TextBox 80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81" name="Group 81"/>
            <p:cNvGrpSpPr/>
            <p:nvPr/>
          </p:nvGrpSpPr>
          <p:grpSpPr>
            <a:xfrm>
              <a:off x="193930" y="196465"/>
              <a:ext cx="938289" cy="938289"/>
              <a:chOff x="-1" y="-1"/>
              <a:chExt cx="812800" cy="812800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-1" y="-1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83" name="TextBox 83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864"/>
                  </a:lnSpc>
                </a:pPr>
                <a:endParaRPr/>
              </a:p>
            </p:txBody>
          </p:sp>
        </p:grpSp>
        <p:sp>
          <p:nvSpPr>
            <p:cNvPr id="84" name="TextBox 84"/>
            <p:cNvSpPr txBox="1"/>
            <p:nvPr/>
          </p:nvSpPr>
          <p:spPr>
            <a:xfrm>
              <a:off x="446811" y="288181"/>
              <a:ext cx="386088" cy="813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1"/>
                </a:lnSpc>
              </a:pPr>
              <a:r>
                <a:rPr lang="en-US" sz="4481" dirty="0">
                  <a:solidFill>
                    <a:srgbClr val="FFFFFF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2</a:t>
              </a:r>
            </a:p>
          </p:txBody>
        </p:sp>
      </p:grpSp>
      <p:grpSp>
        <p:nvGrpSpPr>
          <p:cNvPr id="85" name="Group 85"/>
          <p:cNvGrpSpPr/>
          <p:nvPr/>
        </p:nvGrpSpPr>
        <p:grpSpPr>
          <a:xfrm>
            <a:off x="1028700" y="5180409"/>
            <a:ext cx="7402191" cy="851066"/>
            <a:chOff x="0" y="0"/>
            <a:chExt cx="9869589" cy="1134755"/>
          </a:xfrm>
        </p:grpSpPr>
        <p:sp>
          <p:nvSpPr>
            <p:cNvPr id="86" name="TextBox 86"/>
            <p:cNvSpPr txBox="1"/>
            <p:nvPr/>
          </p:nvSpPr>
          <p:spPr>
            <a:xfrm>
              <a:off x="1435860" y="520625"/>
              <a:ext cx="8433729" cy="417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32"/>
                </a:lnSpc>
              </a:pPr>
              <a:r>
                <a:rPr lang="en-US" sz="2200" dirty="0">
                  <a:solidFill>
                    <a:srgbClr val="1F1D1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ANTI AGE ЭФФЕКТ</a:t>
              </a:r>
            </a:p>
          </p:txBody>
        </p:sp>
        <p:grpSp>
          <p:nvGrpSpPr>
            <p:cNvPr id="87" name="Group 87"/>
            <p:cNvGrpSpPr/>
            <p:nvPr/>
          </p:nvGrpSpPr>
          <p:grpSpPr>
            <a:xfrm>
              <a:off x="804251" y="33613"/>
              <a:ext cx="83965" cy="83965"/>
              <a:chOff x="0" y="0"/>
              <a:chExt cx="812800" cy="812800"/>
            </a:xfrm>
          </p:grpSpPr>
          <p:sp>
            <p:nvSpPr>
              <p:cNvPr id="88" name="Freeform 8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89" name="TextBox 89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90" name="Group 90"/>
            <p:cNvGrpSpPr/>
            <p:nvPr/>
          </p:nvGrpSpPr>
          <p:grpSpPr>
            <a:xfrm>
              <a:off x="640141" y="0"/>
              <a:ext cx="83965" cy="83965"/>
              <a:chOff x="0" y="0"/>
              <a:chExt cx="812800" cy="812800"/>
            </a:xfrm>
          </p:grpSpPr>
          <p:sp>
            <p:nvSpPr>
              <p:cNvPr id="91" name="Freeform 9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92" name="TextBox 92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93" name="Group 93"/>
            <p:cNvGrpSpPr/>
            <p:nvPr/>
          </p:nvGrpSpPr>
          <p:grpSpPr>
            <a:xfrm>
              <a:off x="477086" y="13841"/>
              <a:ext cx="83965" cy="83965"/>
              <a:chOff x="0" y="0"/>
              <a:chExt cx="812800" cy="812800"/>
            </a:xfrm>
          </p:grpSpPr>
          <p:sp>
            <p:nvSpPr>
              <p:cNvPr id="94" name="Freeform 9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95" name="TextBox 95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96" name="Group 96"/>
            <p:cNvGrpSpPr/>
            <p:nvPr/>
          </p:nvGrpSpPr>
          <p:grpSpPr>
            <a:xfrm>
              <a:off x="324262" y="83965"/>
              <a:ext cx="83965" cy="83965"/>
              <a:chOff x="0" y="0"/>
              <a:chExt cx="812800" cy="812800"/>
            </a:xfrm>
          </p:grpSpPr>
          <p:sp>
            <p:nvSpPr>
              <p:cNvPr id="97" name="Freeform 9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98" name="TextBox 98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99" name="Group 99"/>
            <p:cNvGrpSpPr/>
            <p:nvPr/>
          </p:nvGrpSpPr>
          <p:grpSpPr>
            <a:xfrm>
              <a:off x="193931" y="182226"/>
              <a:ext cx="83965" cy="83965"/>
              <a:chOff x="0" y="0"/>
              <a:chExt cx="812800" cy="812800"/>
            </a:xfrm>
          </p:grpSpPr>
          <p:sp>
            <p:nvSpPr>
              <p:cNvPr id="100" name="Freeform 10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101" name="TextBox 101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102" name="Group 102"/>
            <p:cNvGrpSpPr/>
            <p:nvPr/>
          </p:nvGrpSpPr>
          <p:grpSpPr>
            <a:xfrm>
              <a:off x="88137" y="310746"/>
              <a:ext cx="83965" cy="83965"/>
              <a:chOff x="0" y="0"/>
              <a:chExt cx="812800" cy="812800"/>
            </a:xfrm>
          </p:grpSpPr>
          <p:sp>
            <p:nvSpPr>
              <p:cNvPr id="103" name="Freeform 10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104" name="TextBox 104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105" name="Group 105"/>
            <p:cNvGrpSpPr/>
            <p:nvPr/>
          </p:nvGrpSpPr>
          <p:grpSpPr>
            <a:xfrm>
              <a:off x="24326" y="473156"/>
              <a:ext cx="83965" cy="83965"/>
              <a:chOff x="0" y="0"/>
              <a:chExt cx="812800" cy="812800"/>
            </a:xfrm>
          </p:grpSpPr>
          <p:sp>
            <p:nvSpPr>
              <p:cNvPr id="106" name="Freeform 10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107" name="TextBox 107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108" name="Group 108"/>
            <p:cNvGrpSpPr/>
            <p:nvPr/>
          </p:nvGrpSpPr>
          <p:grpSpPr>
            <a:xfrm>
              <a:off x="0" y="631334"/>
              <a:ext cx="83965" cy="83965"/>
              <a:chOff x="0" y="0"/>
              <a:chExt cx="812800" cy="812800"/>
            </a:xfrm>
          </p:grpSpPr>
          <p:sp>
            <p:nvSpPr>
              <p:cNvPr id="109" name="Freeform 10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110" name="TextBox 110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111" name="Group 111"/>
            <p:cNvGrpSpPr/>
            <p:nvPr/>
          </p:nvGrpSpPr>
          <p:grpSpPr>
            <a:xfrm>
              <a:off x="24326" y="794389"/>
              <a:ext cx="83965" cy="83965"/>
              <a:chOff x="0" y="0"/>
              <a:chExt cx="812800" cy="812800"/>
            </a:xfrm>
          </p:grpSpPr>
          <p:sp>
            <p:nvSpPr>
              <p:cNvPr id="112" name="Freeform 1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113" name="TextBox 11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114" name="Group 114"/>
            <p:cNvGrpSpPr/>
            <p:nvPr/>
          </p:nvGrpSpPr>
          <p:grpSpPr>
            <a:xfrm>
              <a:off x="83965" y="957444"/>
              <a:ext cx="83965" cy="83965"/>
              <a:chOff x="0" y="0"/>
              <a:chExt cx="812800" cy="812800"/>
            </a:xfrm>
          </p:grpSpPr>
          <p:sp>
            <p:nvSpPr>
              <p:cNvPr id="115" name="Freeform 1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116" name="TextBox 116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117" name="Group 117"/>
            <p:cNvGrpSpPr/>
            <p:nvPr/>
          </p:nvGrpSpPr>
          <p:grpSpPr>
            <a:xfrm>
              <a:off x="193931" y="196466"/>
              <a:ext cx="938289" cy="938289"/>
              <a:chOff x="0" y="0"/>
              <a:chExt cx="812800" cy="812800"/>
            </a:xfrm>
          </p:grpSpPr>
          <p:sp>
            <p:nvSpPr>
              <p:cNvPr id="118" name="Freeform 1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119" name="TextBox 119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864"/>
                  </a:lnSpc>
                </a:pPr>
                <a:endParaRPr/>
              </a:p>
            </p:txBody>
          </p:sp>
        </p:grpSp>
        <p:sp>
          <p:nvSpPr>
            <p:cNvPr id="120" name="TextBox 120"/>
            <p:cNvSpPr txBox="1"/>
            <p:nvPr/>
          </p:nvSpPr>
          <p:spPr>
            <a:xfrm>
              <a:off x="477012" y="312824"/>
              <a:ext cx="386088" cy="813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1"/>
                </a:lnSpc>
              </a:pPr>
              <a:r>
                <a:rPr lang="en-US" sz="4481" dirty="0">
                  <a:solidFill>
                    <a:srgbClr val="FFFFFF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3</a:t>
              </a:r>
            </a:p>
          </p:txBody>
        </p:sp>
      </p:grpSp>
      <p:grpSp>
        <p:nvGrpSpPr>
          <p:cNvPr id="121" name="Group 121"/>
          <p:cNvGrpSpPr/>
          <p:nvPr/>
        </p:nvGrpSpPr>
        <p:grpSpPr>
          <a:xfrm>
            <a:off x="9123165" y="2906777"/>
            <a:ext cx="8115300" cy="851066"/>
            <a:chOff x="0" y="0"/>
            <a:chExt cx="10820400" cy="1134755"/>
          </a:xfrm>
        </p:grpSpPr>
        <p:sp>
          <p:nvSpPr>
            <p:cNvPr id="122" name="TextBox 122"/>
            <p:cNvSpPr txBox="1"/>
            <p:nvPr/>
          </p:nvSpPr>
          <p:spPr>
            <a:xfrm>
              <a:off x="1386220" y="323775"/>
              <a:ext cx="9434180" cy="8109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32"/>
                </a:lnSpc>
              </a:pPr>
              <a:r>
                <a:rPr lang="en-US" sz="2200" dirty="0">
                  <a:solidFill>
                    <a:srgbClr val="1F1D1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СПОСОБЕН ЗАМЕДЛИТЬ ПРОЦЕССЫ СТАРЕНИЯ НА КЛЕТОЧНОМ УРОВНЕ </a:t>
              </a:r>
            </a:p>
          </p:txBody>
        </p:sp>
        <p:grpSp>
          <p:nvGrpSpPr>
            <p:cNvPr id="123" name="Group 123"/>
            <p:cNvGrpSpPr/>
            <p:nvPr/>
          </p:nvGrpSpPr>
          <p:grpSpPr>
            <a:xfrm>
              <a:off x="804251" y="33613"/>
              <a:ext cx="83965" cy="83965"/>
              <a:chOff x="0" y="0"/>
              <a:chExt cx="812800" cy="812800"/>
            </a:xfrm>
          </p:grpSpPr>
          <p:sp>
            <p:nvSpPr>
              <p:cNvPr id="124" name="Freeform 1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125" name="TextBox 125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126" name="Group 126"/>
            <p:cNvGrpSpPr/>
            <p:nvPr/>
          </p:nvGrpSpPr>
          <p:grpSpPr>
            <a:xfrm>
              <a:off x="640141" y="0"/>
              <a:ext cx="83965" cy="83965"/>
              <a:chOff x="0" y="0"/>
              <a:chExt cx="812800" cy="812800"/>
            </a:xfrm>
          </p:grpSpPr>
          <p:sp>
            <p:nvSpPr>
              <p:cNvPr id="127" name="Freeform 1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128" name="TextBox 128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129" name="Group 129"/>
            <p:cNvGrpSpPr/>
            <p:nvPr/>
          </p:nvGrpSpPr>
          <p:grpSpPr>
            <a:xfrm>
              <a:off x="477086" y="13841"/>
              <a:ext cx="83965" cy="83965"/>
              <a:chOff x="0" y="0"/>
              <a:chExt cx="812800" cy="812800"/>
            </a:xfrm>
          </p:grpSpPr>
          <p:sp>
            <p:nvSpPr>
              <p:cNvPr id="130" name="Freeform 1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131" name="TextBox 131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132" name="Group 132"/>
            <p:cNvGrpSpPr/>
            <p:nvPr/>
          </p:nvGrpSpPr>
          <p:grpSpPr>
            <a:xfrm>
              <a:off x="324262" y="83965"/>
              <a:ext cx="83965" cy="83965"/>
              <a:chOff x="0" y="0"/>
              <a:chExt cx="812800" cy="812800"/>
            </a:xfrm>
          </p:grpSpPr>
          <p:sp>
            <p:nvSpPr>
              <p:cNvPr id="133" name="Freeform 1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134" name="TextBox 134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135" name="Group 135"/>
            <p:cNvGrpSpPr/>
            <p:nvPr/>
          </p:nvGrpSpPr>
          <p:grpSpPr>
            <a:xfrm>
              <a:off x="193931" y="182226"/>
              <a:ext cx="83965" cy="83965"/>
              <a:chOff x="0" y="0"/>
              <a:chExt cx="812800" cy="812800"/>
            </a:xfrm>
          </p:grpSpPr>
          <p:sp>
            <p:nvSpPr>
              <p:cNvPr id="136" name="Freeform 1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137" name="TextBox 137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138" name="Group 138"/>
            <p:cNvGrpSpPr/>
            <p:nvPr/>
          </p:nvGrpSpPr>
          <p:grpSpPr>
            <a:xfrm>
              <a:off x="88137" y="310746"/>
              <a:ext cx="83965" cy="83965"/>
              <a:chOff x="0" y="0"/>
              <a:chExt cx="812800" cy="812800"/>
            </a:xfrm>
          </p:grpSpPr>
          <p:sp>
            <p:nvSpPr>
              <p:cNvPr id="139" name="Freeform 1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140" name="TextBox 140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141" name="Group 141"/>
            <p:cNvGrpSpPr/>
            <p:nvPr/>
          </p:nvGrpSpPr>
          <p:grpSpPr>
            <a:xfrm>
              <a:off x="24326" y="473156"/>
              <a:ext cx="83965" cy="83965"/>
              <a:chOff x="0" y="0"/>
              <a:chExt cx="812800" cy="812800"/>
            </a:xfrm>
          </p:grpSpPr>
          <p:sp>
            <p:nvSpPr>
              <p:cNvPr id="142" name="Freeform 1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143" name="TextBox 14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144" name="Group 144"/>
            <p:cNvGrpSpPr/>
            <p:nvPr/>
          </p:nvGrpSpPr>
          <p:grpSpPr>
            <a:xfrm>
              <a:off x="0" y="631334"/>
              <a:ext cx="83965" cy="83965"/>
              <a:chOff x="0" y="0"/>
              <a:chExt cx="812800" cy="812800"/>
            </a:xfrm>
          </p:grpSpPr>
          <p:sp>
            <p:nvSpPr>
              <p:cNvPr id="145" name="Freeform 14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146" name="TextBox 146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147" name="Group 147"/>
            <p:cNvGrpSpPr/>
            <p:nvPr/>
          </p:nvGrpSpPr>
          <p:grpSpPr>
            <a:xfrm>
              <a:off x="24326" y="794389"/>
              <a:ext cx="83965" cy="83965"/>
              <a:chOff x="0" y="0"/>
              <a:chExt cx="812800" cy="812800"/>
            </a:xfrm>
          </p:grpSpPr>
          <p:sp>
            <p:nvSpPr>
              <p:cNvPr id="148" name="Freeform 1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149" name="TextBox 149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150" name="Group 150"/>
            <p:cNvGrpSpPr/>
            <p:nvPr/>
          </p:nvGrpSpPr>
          <p:grpSpPr>
            <a:xfrm>
              <a:off x="83965" y="957444"/>
              <a:ext cx="83965" cy="83965"/>
              <a:chOff x="0" y="0"/>
              <a:chExt cx="812800" cy="812800"/>
            </a:xfrm>
          </p:grpSpPr>
          <p:sp>
            <p:nvSpPr>
              <p:cNvPr id="151" name="Freeform 15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152" name="TextBox 152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153" name="Group 153"/>
            <p:cNvGrpSpPr/>
            <p:nvPr/>
          </p:nvGrpSpPr>
          <p:grpSpPr>
            <a:xfrm>
              <a:off x="193931" y="196466"/>
              <a:ext cx="938289" cy="938289"/>
              <a:chOff x="0" y="0"/>
              <a:chExt cx="812800" cy="812800"/>
            </a:xfrm>
          </p:grpSpPr>
          <p:sp>
            <p:nvSpPr>
              <p:cNvPr id="154" name="Freeform 15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155" name="TextBox 155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864"/>
                  </a:lnSpc>
                </a:pPr>
                <a:endParaRPr/>
              </a:p>
            </p:txBody>
          </p:sp>
        </p:grpSp>
        <p:sp>
          <p:nvSpPr>
            <p:cNvPr id="156" name="TextBox 156"/>
            <p:cNvSpPr txBox="1"/>
            <p:nvPr/>
          </p:nvSpPr>
          <p:spPr>
            <a:xfrm>
              <a:off x="423816" y="302537"/>
              <a:ext cx="386088" cy="813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1"/>
                </a:lnSpc>
              </a:pPr>
              <a:r>
                <a:rPr lang="en-US" sz="4481" dirty="0">
                  <a:solidFill>
                    <a:srgbClr val="FFFFFF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4</a:t>
              </a:r>
            </a:p>
          </p:txBody>
        </p:sp>
      </p:grpSp>
      <p:grpSp>
        <p:nvGrpSpPr>
          <p:cNvPr id="157" name="Group 157"/>
          <p:cNvGrpSpPr/>
          <p:nvPr/>
        </p:nvGrpSpPr>
        <p:grpSpPr>
          <a:xfrm>
            <a:off x="9123165" y="4043593"/>
            <a:ext cx="8115300" cy="924941"/>
            <a:chOff x="0" y="0"/>
            <a:chExt cx="10820400" cy="1233255"/>
          </a:xfrm>
        </p:grpSpPr>
        <p:sp>
          <p:nvSpPr>
            <p:cNvPr id="158" name="TextBox 158"/>
            <p:cNvSpPr txBox="1"/>
            <p:nvPr/>
          </p:nvSpPr>
          <p:spPr>
            <a:xfrm>
              <a:off x="1386220" y="28575"/>
              <a:ext cx="9434180" cy="1204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32"/>
                </a:lnSpc>
              </a:pPr>
              <a:r>
                <a:rPr lang="en-US" sz="2200">
                  <a:solidFill>
                    <a:srgbClr val="1F1D1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СПОСОБСТВУЕТ УВЕЛИЧЕНИЮ СИНТЕЗА СОБСТВЕННОГО КОЛЛАГЕНА ПЕРВОГО ТИПА В 2 РАЗА</a:t>
              </a:r>
            </a:p>
          </p:txBody>
        </p:sp>
        <p:grpSp>
          <p:nvGrpSpPr>
            <p:cNvPr id="159" name="Group 159"/>
            <p:cNvGrpSpPr/>
            <p:nvPr/>
          </p:nvGrpSpPr>
          <p:grpSpPr>
            <a:xfrm>
              <a:off x="804251" y="33613"/>
              <a:ext cx="83965" cy="83965"/>
              <a:chOff x="0" y="0"/>
              <a:chExt cx="812800" cy="812800"/>
            </a:xfrm>
          </p:grpSpPr>
          <p:sp>
            <p:nvSpPr>
              <p:cNvPr id="160" name="Freeform 16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161" name="TextBox 161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162" name="Group 162"/>
            <p:cNvGrpSpPr/>
            <p:nvPr/>
          </p:nvGrpSpPr>
          <p:grpSpPr>
            <a:xfrm>
              <a:off x="640141" y="0"/>
              <a:ext cx="83965" cy="83965"/>
              <a:chOff x="0" y="0"/>
              <a:chExt cx="812800" cy="812800"/>
            </a:xfrm>
          </p:grpSpPr>
          <p:sp>
            <p:nvSpPr>
              <p:cNvPr id="163" name="Freeform 16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164" name="TextBox 164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165" name="Group 165"/>
            <p:cNvGrpSpPr/>
            <p:nvPr/>
          </p:nvGrpSpPr>
          <p:grpSpPr>
            <a:xfrm>
              <a:off x="477086" y="13841"/>
              <a:ext cx="83965" cy="83965"/>
              <a:chOff x="0" y="0"/>
              <a:chExt cx="812800" cy="812800"/>
            </a:xfrm>
          </p:grpSpPr>
          <p:sp>
            <p:nvSpPr>
              <p:cNvPr id="166" name="Freeform 16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167" name="TextBox 167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168" name="Group 168"/>
            <p:cNvGrpSpPr/>
            <p:nvPr/>
          </p:nvGrpSpPr>
          <p:grpSpPr>
            <a:xfrm>
              <a:off x="324262" y="83965"/>
              <a:ext cx="83965" cy="83965"/>
              <a:chOff x="0" y="0"/>
              <a:chExt cx="812800" cy="812800"/>
            </a:xfrm>
          </p:grpSpPr>
          <p:sp>
            <p:nvSpPr>
              <p:cNvPr id="169" name="Freeform 16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170" name="TextBox 170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171" name="Group 171"/>
            <p:cNvGrpSpPr/>
            <p:nvPr/>
          </p:nvGrpSpPr>
          <p:grpSpPr>
            <a:xfrm>
              <a:off x="193931" y="182226"/>
              <a:ext cx="83965" cy="83965"/>
              <a:chOff x="0" y="0"/>
              <a:chExt cx="812800" cy="812800"/>
            </a:xfrm>
          </p:grpSpPr>
          <p:sp>
            <p:nvSpPr>
              <p:cNvPr id="172" name="Freeform 17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173" name="TextBox 17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174" name="Group 174"/>
            <p:cNvGrpSpPr/>
            <p:nvPr/>
          </p:nvGrpSpPr>
          <p:grpSpPr>
            <a:xfrm>
              <a:off x="88137" y="310746"/>
              <a:ext cx="83965" cy="83965"/>
              <a:chOff x="0" y="0"/>
              <a:chExt cx="812800" cy="812800"/>
            </a:xfrm>
          </p:grpSpPr>
          <p:sp>
            <p:nvSpPr>
              <p:cNvPr id="175" name="Freeform 17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176" name="TextBox 176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177" name="Group 177"/>
            <p:cNvGrpSpPr/>
            <p:nvPr/>
          </p:nvGrpSpPr>
          <p:grpSpPr>
            <a:xfrm>
              <a:off x="24326" y="473156"/>
              <a:ext cx="83965" cy="83965"/>
              <a:chOff x="0" y="0"/>
              <a:chExt cx="812800" cy="812800"/>
            </a:xfrm>
          </p:grpSpPr>
          <p:sp>
            <p:nvSpPr>
              <p:cNvPr id="178" name="Freeform 17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179" name="TextBox 179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180" name="Group 180"/>
            <p:cNvGrpSpPr/>
            <p:nvPr/>
          </p:nvGrpSpPr>
          <p:grpSpPr>
            <a:xfrm>
              <a:off x="0" y="631334"/>
              <a:ext cx="83965" cy="83965"/>
              <a:chOff x="0" y="0"/>
              <a:chExt cx="812800" cy="812800"/>
            </a:xfrm>
          </p:grpSpPr>
          <p:sp>
            <p:nvSpPr>
              <p:cNvPr id="181" name="Freeform 18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182" name="TextBox 182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183" name="Group 183"/>
            <p:cNvGrpSpPr/>
            <p:nvPr/>
          </p:nvGrpSpPr>
          <p:grpSpPr>
            <a:xfrm>
              <a:off x="24326" y="794389"/>
              <a:ext cx="83965" cy="83965"/>
              <a:chOff x="0" y="0"/>
              <a:chExt cx="812800" cy="812800"/>
            </a:xfrm>
          </p:grpSpPr>
          <p:sp>
            <p:nvSpPr>
              <p:cNvPr id="184" name="Freeform 18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185" name="TextBox 185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186" name="Group 186"/>
            <p:cNvGrpSpPr/>
            <p:nvPr/>
          </p:nvGrpSpPr>
          <p:grpSpPr>
            <a:xfrm>
              <a:off x="83965" y="957444"/>
              <a:ext cx="83965" cy="83965"/>
              <a:chOff x="0" y="0"/>
              <a:chExt cx="812800" cy="812800"/>
            </a:xfrm>
          </p:grpSpPr>
          <p:sp>
            <p:nvSpPr>
              <p:cNvPr id="187" name="Freeform 18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188" name="TextBox 188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189" name="Group 189"/>
            <p:cNvGrpSpPr/>
            <p:nvPr/>
          </p:nvGrpSpPr>
          <p:grpSpPr>
            <a:xfrm>
              <a:off x="193931" y="196466"/>
              <a:ext cx="938289" cy="938289"/>
              <a:chOff x="0" y="0"/>
              <a:chExt cx="812800" cy="812800"/>
            </a:xfrm>
          </p:grpSpPr>
          <p:sp>
            <p:nvSpPr>
              <p:cNvPr id="190" name="Freeform 19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191" name="TextBox 191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864"/>
                  </a:lnSpc>
                </a:pPr>
                <a:endParaRPr/>
              </a:p>
            </p:txBody>
          </p:sp>
        </p:grpSp>
        <p:sp>
          <p:nvSpPr>
            <p:cNvPr id="192" name="TextBox 192"/>
            <p:cNvSpPr txBox="1"/>
            <p:nvPr/>
          </p:nvSpPr>
          <p:spPr>
            <a:xfrm>
              <a:off x="446249" y="321585"/>
              <a:ext cx="386088" cy="813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1"/>
                </a:lnSpc>
              </a:pPr>
              <a:r>
                <a:rPr lang="en-US" sz="4481" dirty="0">
                  <a:solidFill>
                    <a:srgbClr val="FFFFFF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5</a:t>
              </a:r>
            </a:p>
          </p:txBody>
        </p:sp>
      </p:grpSp>
      <p:grpSp>
        <p:nvGrpSpPr>
          <p:cNvPr id="193" name="Group 193"/>
          <p:cNvGrpSpPr/>
          <p:nvPr/>
        </p:nvGrpSpPr>
        <p:grpSpPr>
          <a:xfrm>
            <a:off x="9123165" y="5180409"/>
            <a:ext cx="8115300" cy="851066"/>
            <a:chOff x="0" y="0"/>
            <a:chExt cx="10820400" cy="1134755"/>
          </a:xfrm>
        </p:grpSpPr>
        <p:sp>
          <p:nvSpPr>
            <p:cNvPr id="194" name="TextBox 194"/>
            <p:cNvSpPr txBox="1"/>
            <p:nvPr/>
          </p:nvSpPr>
          <p:spPr>
            <a:xfrm>
              <a:off x="1386220" y="520625"/>
              <a:ext cx="9434180" cy="417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32"/>
                </a:lnSpc>
              </a:pPr>
              <a:r>
                <a:rPr lang="en-US" sz="2200">
                  <a:solidFill>
                    <a:srgbClr val="1F1D1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ОВП = - 500 МВ </a:t>
              </a:r>
            </a:p>
          </p:txBody>
        </p:sp>
        <p:grpSp>
          <p:nvGrpSpPr>
            <p:cNvPr id="195" name="Group 195"/>
            <p:cNvGrpSpPr/>
            <p:nvPr/>
          </p:nvGrpSpPr>
          <p:grpSpPr>
            <a:xfrm>
              <a:off x="804251" y="33613"/>
              <a:ext cx="83965" cy="83965"/>
              <a:chOff x="0" y="0"/>
              <a:chExt cx="812800" cy="812800"/>
            </a:xfrm>
          </p:grpSpPr>
          <p:sp>
            <p:nvSpPr>
              <p:cNvPr id="196" name="Freeform 19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197" name="TextBox 197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198" name="Group 198"/>
            <p:cNvGrpSpPr/>
            <p:nvPr/>
          </p:nvGrpSpPr>
          <p:grpSpPr>
            <a:xfrm>
              <a:off x="640141" y="0"/>
              <a:ext cx="83965" cy="83965"/>
              <a:chOff x="0" y="0"/>
              <a:chExt cx="812800" cy="812800"/>
            </a:xfrm>
          </p:grpSpPr>
          <p:sp>
            <p:nvSpPr>
              <p:cNvPr id="199" name="Freeform 19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200" name="TextBox 200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201" name="Group 201"/>
            <p:cNvGrpSpPr/>
            <p:nvPr/>
          </p:nvGrpSpPr>
          <p:grpSpPr>
            <a:xfrm>
              <a:off x="477086" y="13841"/>
              <a:ext cx="83965" cy="83965"/>
              <a:chOff x="0" y="0"/>
              <a:chExt cx="812800" cy="812800"/>
            </a:xfrm>
          </p:grpSpPr>
          <p:sp>
            <p:nvSpPr>
              <p:cNvPr id="202" name="Freeform 20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203" name="TextBox 20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204" name="Group 204"/>
            <p:cNvGrpSpPr/>
            <p:nvPr/>
          </p:nvGrpSpPr>
          <p:grpSpPr>
            <a:xfrm>
              <a:off x="324262" y="83965"/>
              <a:ext cx="83965" cy="83965"/>
              <a:chOff x="0" y="0"/>
              <a:chExt cx="812800" cy="812800"/>
            </a:xfrm>
          </p:grpSpPr>
          <p:sp>
            <p:nvSpPr>
              <p:cNvPr id="205" name="Freeform 20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206" name="TextBox 206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207" name="Group 207"/>
            <p:cNvGrpSpPr/>
            <p:nvPr/>
          </p:nvGrpSpPr>
          <p:grpSpPr>
            <a:xfrm>
              <a:off x="193931" y="182226"/>
              <a:ext cx="83965" cy="83965"/>
              <a:chOff x="0" y="0"/>
              <a:chExt cx="812800" cy="812800"/>
            </a:xfrm>
          </p:grpSpPr>
          <p:sp>
            <p:nvSpPr>
              <p:cNvPr id="208" name="Freeform 20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209" name="TextBox 209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210" name="Group 210"/>
            <p:cNvGrpSpPr/>
            <p:nvPr/>
          </p:nvGrpSpPr>
          <p:grpSpPr>
            <a:xfrm>
              <a:off x="88137" y="310746"/>
              <a:ext cx="83965" cy="83965"/>
              <a:chOff x="0" y="0"/>
              <a:chExt cx="812800" cy="812800"/>
            </a:xfrm>
          </p:grpSpPr>
          <p:sp>
            <p:nvSpPr>
              <p:cNvPr id="211" name="Freeform 2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212" name="TextBox 212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213" name="Group 213"/>
            <p:cNvGrpSpPr/>
            <p:nvPr/>
          </p:nvGrpSpPr>
          <p:grpSpPr>
            <a:xfrm>
              <a:off x="24326" y="473156"/>
              <a:ext cx="83965" cy="83965"/>
              <a:chOff x="0" y="0"/>
              <a:chExt cx="812800" cy="812800"/>
            </a:xfrm>
          </p:grpSpPr>
          <p:sp>
            <p:nvSpPr>
              <p:cNvPr id="214" name="Freeform 2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215" name="TextBox 215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216" name="Group 216"/>
            <p:cNvGrpSpPr/>
            <p:nvPr/>
          </p:nvGrpSpPr>
          <p:grpSpPr>
            <a:xfrm>
              <a:off x="0" y="631334"/>
              <a:ext cx="83965" cy="83965"/>
              <a:chOff x="0" y="0"/>
              <a:chExt cx="812800" cy="812800"/>
            </a:xfrm>
          </p:grpSpPr>
          <p:sp>
            <p:nvSpPr>
              <p:cNvPr id="217" name="Freeform 2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218" name="TextBox 218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219" name="Group 219"/>
            <p:cNvGrpSpPr/>
            <p:nvPr/>
          </p:nvGrpSpPr>
          <p:grpSpPr>
            <a:xfrm>
              <a:off x="24326" y="794389"/>
              <a:ext cx="83965" cy="83965"/>
              <a:chOff x="0" y="0"/>
              <a:chExt cx="812800" cy="812800"/>
            </a:xfrm>
          </p:grpSpPr>
          <p:sp>
            <p:nvSpPr>
              <p:cNvPr id="220" name="Freeform 2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221" name="TextBox 221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222" name="Group 222"/>
            <p:cNvGrpSpPr/>
            <p:nvPr/>
          </p:nvGrpSpPr>
          <p:grpSpPr>
            <a:xfrm>
              <a:off x="83965" y="957444"/>
              <a:ext cx="83965" cy="83965"/>
              <a:chOff x="0" y="0"/>
              <a:chExt cx="812800" cy="812800"/>
            </a:xfrm>
          </p:grpSpPr>
          <p:sp>
            <p:nvSpPr>
              <p:cNvPr id="223" name="Freeform 2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224" name="TextBox 224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grpSp>
          <p:nvGrpSpPr>
            <p:cNvPr id="225" name="Group 225"/>
            <p:cNvGrpSpPr/>
            <p:nvPr/>
          </p:nvGrpSpPr>
          <p:grpSpPr>
            <a:xfrm>
              <a:off x="193931" y="196466"/>
              <a:ext cx="938289" cy="938289"/>
              <a:chOff x="0" y="0"/>
              <a:chExt cx="812800" cy="812800"/>
            </a:xfrm>
          </p:grpSpPr>
          <p:sp>
            <p:nvSpPr>
              <p:cNvPr id="226" name="Freeform 2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469AB"/>
              </a:solidFill>
            </p:spPr>
          </p:sp>
          <p:sp>
            <p:nvSpPr>
              <p:cNvPr id="227" name="TextBox 227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39545" tIns="39545" rIns="39545" bIns="39545" rtlCol="0" anchor="ctr"/>
              <a:lstStyle/>
              <a:p>
                <a:pPr algn="ctr">
                  <a:lnSpc>
                    <a:spcPts val="2864"/>
                  </a:lnSpc>
                </a:pPr>
                <a:endParaRPr/>
              </a:p>
            </p:txBody>
          </p:sp>
        </p:grpSp>
        <p:sp>
          <p:nvSpPr>
            <p:cNvPr id="228" name="TextBox 228"/>
            <p:cNvSpPr txBox="1"/>
            <p:nvPr/>
          </p:nvSpPr>
          <p:spPr>
            <a:xfrm>
              <a:off x="396300" y="305852"/>
              <a:ext cx="441120" cy="813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1"/>
                </a:lnSpc>
              </a:pPr>
              <a:r>
                <a:rPr lang="en-US" sz="4481" dirty="0">
                  <a:solidFill>
                    <a:srgbClr val="FFFFFF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6</a:t>
              </a:r>
            </a:p>
          </p:txBody>
        </p:sp>
      </p:grpSp>
      <p:sp>
        <p:nvSpPr>
          <p:cNvPr id="229" name="Freeform 229"/>
          <p:cNvSpPr/>
          <p:nvPr/>
        </p:nvSpPr>
        <p:spPr>
          <a:xfrm>
            <a:off x="16181928" y="285486"/>
            <a:ext cx="1815684" cy="846172"/>
          </a:xfrm>
          <a:custGeom>
            <a:avLst/>
            <a:gdLst/>
            <a:ahLst/>
            <a:cxnLst/>
            <a:rect l="l" t="t" r="r" b="b"/>
            <a:pathLst>
              <a:path w="1815684" h="846172">
                <a:moveTo>
                  <a:pt x="0" y="0"/>
                </a:moveTo>
                <a:lnTo>
                  <a:pt x="1815684" y="0"/>
                </a:lnTo>
                <a:lnTo>
                  <a:pt x="1815684" y="846172"/>
                </a:lnTo>
                <a:lnTo>
                  <a:pt x="0" y="8461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30" name="Freeform 230"/>
          <p:cNvSpPr/>
          <p:nvPr/>
        </p:nvSpPr>
        <p:spPr>
          <a:xfrm rot="9426899">
            <a:off x="-1083647" y="5431314"/>
            <a:ext cx="23232665" cy="5532446"/>
          </a:xfrm>
          <a:custGeom>
            <a:avLst/>
            <a:gdLst/>
            <a:ahLst/>
            <a:cxnLst/>
            <a:rect l="l" t="t" r="r" b="b"/>
            <a:pathLst>
              <a:path w="23232665" h="5532446">
                <a:moveTo>
                  <a:pt x="0" y="0"/>
                </a:moveTo>
                <a:lnTo>
                  <a:pt x="23232665" y="0"/>
                </a:lnTo>
                <a:lnTo>
                  <a:pt x="23232665" y="5532446"/>
                </a:lnTo>
                <a:lnTo>
                  <a:pt x="0" y="5532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7135" b="-1119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1603" y="475717"/>
            <a:ext cx="557097" cy="557097"/>
            <a:chOff x="0" y="0"/>
            <a:chExt cx="742796" cy="742796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742796" cy="742796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35867" tIns="35867" rIns="35867" bIns="35867" rtlCol="0" anchor="ctr"/>
              <a:lstStyle/>
              <a:p>
                <a:pPr algn="ctr">
                  <a:lnSpc>
                    <a:spcPts val="2123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62386" y="100846"/>
              <a:ext cx="618023" cy="493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>
                  <a:solidFill>
                    <a:srgbClr val="524D4C">
                      <a:alpha val="82745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14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353443" y="9384163"/>
            <a:ext cx="1453670" cy="428324"/>
            <a:chOff x="0" y="0"/>
            <a:chExt cx="1938226" cy="57109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938226" cy="571099"/>
              <a:chOff x="0" y="0"/>
              <a:chExt cx="952367" cy="28061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952367" cy="280615"/>
              </a:xfrm>
              <a:custGeom>
                <a:avLst/>
                <a:gdLst/>
                <a:ahLst/>
                <a:cxnLst/>
                <a:rect l="l" t="t" r="r" b="b"/>
                <a:pathLst>
                  <a:path w="952367" h="280615">
                    <a:moveTo>
                      <a:pt x="140308" y="0"/>
                    </a:moveTo>
                    <a:lnTo>
                      <a:pt x="812059" y="0"/>
                    </a:lnTo>
                    <a:cubicBezTo>
                      <a:pt x="889549" y="0"/>
                      <a:pt x="952367" y="62818"/>
                      <a:pt x="952367" y="140308"/>
                    </a:cubicBezTo>
                    <a:lnTo>
                      <a:pt x="952367" y="140308"/>
                    </a:lnTo>
                    <a:cubicBezTo>
                      <a:pt x="952367" y="177519"/>
                      <a:pt x="937585" y="213207"/>
                      <a:pt x="911272" y="239520"/>
                    </a:cubicBezTo>
                    <a:cubicBezTo>
                      <a:pt x="884959" y="265833"/>
                      <a:pt x="849271" y="280615"/>
                      <a:pt x="812059" y="280615"/>
                    </a:cubicBezTo>
                    <a:lnTo>
                      <a:pt x="140308" y="280615"/>
                    </a:lnTo>
                    <a:cubicBezTo>
                      <a:pt x="62818" y="280615"/>
                      <a:pt x="0" y="217797"/>
                      <a:pt x="0" y="140308"/>
                    </a:cubicBezTo>
                    <a:lnTo>
                      <a:pt x="0" y="140308"/>
                    </a:lnTo>
                    <a:cubicBezTo>
                      <a:pt x="0" y="62818"/>
                      <a:pt x="62818" y="0"/>
                      <a:pt x="14030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952367" cy="309190"/>
              </a:xfrm>
              <a:prstGeom prst="rect">
                <a:avLst/>
              </a:prstGeom>
            </p:spPr>
            <p:txBody>
              <a:bodyPr lIns="40640" tIns="40640" rIns="40640" bIns="40640" rtlCol="0" anchor="ctr"/>
              <a:lstStyle/>
              <a:p>
                <a:pPr algn="ctr">
                  <a:lnSpc>
                    <a:spcPts val="2127"/>
                  </a:lnSpc>
                </a:pPr>
                <a:endParaRPr/>
              </a:p>
            </p:txBody>
          </p:sp>
        </p:grpSp>
        <p:sp>
          <p:nvSpPr>
            <p:cNvPr id="11" name="AutoShape 11"/>
            <p:cNvSpPr/>
            <p:nvPr/>
          </p:nvSpPr>
          <p:spPr>
            <a:xfrm>
              <a:off x="509295" y="285549"/>
              <a:ext cx="952100" cy="0"/>
            </a:xfrm>
            <a:prstGeom prst="line">
              <a:avLst/>
            </a:prstGeom>
            <a:ln w="25400" cap="flat">
              <a:solidFill>
                <a:srgbClr val="000000">
                  <a:alpha val="70980"/>
                </a:srgbClr>
              </a:solidFill>
              <a:prstDash val="solid"/>
              <a:headEnd type="none" w="sm" len="sm"/>
              <a:tailEnd type="arrow" w="med" len="sm"/>
            </a:ln>
          </p:spPr>
        </p:sp>
      </p:grpSp>
      <p:sp>
        <p:nvSpPr>
          <p:cNvPr id="12" name="TextBox 12"/>
          <p:cNvSpPr txBox="1"/>
          <p:nvPr/>
        </p:nvSpPr>
        <p:spPr>
          <a:xfrm>
            <a:off x="1028700" y="1375920"/>
            <a:ext cx="9460388" cy="106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70"/>
              </a:lnSpc>
              <a:spcBef>
                <a:spcPct val="0"/>
              </a:spcBef>
            </a:pPr>
            <a:r>
              <a:rPr lang="en-US" sz="3500" b="1">
                <a:solidFill>
                  <a:srgbClr val="1F1D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КРЕМ DANDELION H2 C МОЛЕКУЛЯРНЫМ ВОДОРОДОМ</a:t>
            </a:r>
          </a:p>
        </p:txBody>
      </p:sp>
      <p:sp>
        <p:nvSpPr>
          <p:cNvPr id="13" name="Freeform 13"/>
          <p:cNvSpPr/>
          <p:nvPr/>
        </p:nvSpPr>
        <p:spPr>
          <a:xfrm>
            <a:off x="16181928" y="285486"/>
            <a:ext cx="1815684" cy="846172"/>
          </a:xfrm>
          <a:custGeom>
            <a:avLst/>
            <a:gdLst/>
            <a:ahLst/>
            <a:cxnLst/>
            <a:rect l="l" t="t" r="r" b="b"/>
            <a:pathLst>
              <a:path w="1815684" h="846172">
                <a:moveTo>
                  <a:pt x="0" y="0"/>
                </a:moveTo>
                <a:lnTo>
                  <a:pt x="1815684" y="0"/>
                </a:lnTo>
                <a:lnTo>
                  <a:pt x="1815684" y="846172"/>
                </a:lnTo>
                <a:lnTo>
                  <a:pt x="0" y="8461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969238" flipH="1" flipV="1">
            <a:off x="4080695" y="1329206"/>
            <a:ext cx="17161471" cy="8541255"/>
          </a:xfrm>
          <a:custGeom>
            <a:avLst/>
            <a:gdLst/>
            <a:ahLst/>
            <a:cxnLst/>
            <a:rect l="l" t="t" r="r" b="b"/>
            <a:pathLst>
              <a:path w="17161471" h="8541255">
                <a:moveTo>
                  <a:pt x="17161472" y="8541255"/>
                </a:moveTo>
                <a:lnTo>
                  <a:pt x="0" y="8541255"/>
                </a:lnTo>
                <a:lnTo>
                  <a:pt x="0" y="0"/>
                </a:lnTo>
                <a:lnTo>
                  <a:pt x="17161472" y="0"/>
                </a:lnTo>
                <a:lnTo>
                  <a:pt x="17161472" y="8541255"/>
                </a:lnTo>
                <a:close/>
              </a:path>
            </a:pathLst>
          </a:custGeom>
          <a:blipFill>
            <a:blip r:embed="rId3"/>
            <a:stretch>
              <a:fillRect r="-62957"/>
            </a:stretch>
          </a:blipFill>
        </p:spPr>
      </p:sp>
      <p:sp>
        <p:nvSpPr>
          <p:cNvPr id="15" name="Freeform 15"/>
          <p:cNvSpPr/>
          <p:nvPr/>
        </p:nvSpPr>
        <p:spPr>
          <a:xfrm rot="7141197" flipH="1" flipV="1">
            <a:off x="4708591" y="5304546"/>
            <a:ext cx="17161471" cy="8541255"/>
          </a:xfrm>
          <a:custGeom>
            <a:avLst/>
            <a:gdLst/>
            <a:ahLst/>
            <a:cxnLst/>
            <a:rect l="l" t="t" r="r" b="b"/>
            <a:pathLst>
              <a:path w="17161471" h="8541255">
                <a:moveTo>
                  <a:pt x="17161471" y="8541255"/>
                </a:moveTo>
                <a:lnTo>
                  <a:pt x="0" y="8541255"/>
                </a:lnTo>
                <a:lnTo>
                  <a:pt x="0" y="0"/>
                </a:lnTo>
                <a:lnTo>
                  <a:pt x="17161471" y="0"/>
                </a:lnTo>
                <a:lnTo>
                  <a:pt x="17161471" y="8541255"/>
                </a:lnTo>
                <a:close/>
              </a:path>
            </a:pathLst>
          </a:custGeom>
          <a:blipFill>
            <a:blip r:embed="rId3"/>
            <a:stretch>
              <a:fillRect r="-62957"/>
            </a:stretch>
          </a:blipFill>
        </p:spPr>
      </p:sp>
      <p:sp>
        <p:nvSpPr>
          <p:cNvPr id="16" name="Freeform 16"/>
          <p:cNvSpPr/>
          <p:nvPr/>
        </p:nvSpPr>
        <p:spPr>
          <a:xfrm rot="927825">
            <a:off x="13043060" y="909658"/>
            <a:ext cx="2747315" cy="9225660"/>
          </a:xfrm>
          <a:custGeom>
            <a:avLst/>
            <a:gdLst/>
            <a:ahLst/>
            <a:cxnLst/>
            <a:rect l="l" t="t" r="r" b="b"/>
            <a:pathLst>
              <a:path w="2747315" h="9225660">
                <a:moveTo>
                  <a:pt x="0" y="0"/>
                </a:moveTo>
                <a:lnTo>
                  <a:pt x="2747315" y="0"/>
                </a:lnTo>
                <a:lnTo>
                  <a:pt x="2747315" y="9225660"/>
                </a:lnTo>
                <a:lnTo>
                  <a:pt x="0" y="9225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3785433">
            <a:off x="9475492" y="8191079"/>
            <a:ext cx="7861706" cy="4287017"/>
          </a:xfrm>
          <a:custGeom>
            <a:avLst/>
            <a:gdLst/>
            <a:ahLst/>
            <a:cxnLst/>
            <a:rect l="l" t="t" r="r" b="b"/>
            <a:pathLst>
              <a:path w="7861706" h="4287017">
                <a:moveTo>
                  <a:pt x="0" y="0"/>
                </a:moveTo>
                <a:lnTo>
                  <a:pt x="7861707" y="0"/>
                </a:lnTo>
                <a:lnTo>
                  <a:pt x="7861707" y="4287017"/>
                </a:lnTo>
                <a:lnTo>
                  <a:pt x="0" y="42870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782" r="-73761"/>
            </a:stretch>
          </a:blipFill>
        </p:spPr>
      </p:sp>
      <p:sp>
        <p:nvSpPr>
          <p:cNvPr id="18" name="Freeform 18"/>
          <p:cNvSpPr/>
          <p:nvPr/>
        </p:nvSpPr>
        <p:spPr>
          <a:xfrm rot="4108990" flipH="1" flipV="1">
            <a:off x="12831732" y="685676"/>
            <a:ext cx="5232506" cy="2604215"/>
          </a:xfrm>
          <a:custGeom>
            <a:avLst/>
            <a:gdLst/>
            <a:ahLst/>
            <a:cxnLst/>
            <a:rect l="l" t="t" r="r" b="b"/>
            <a:pathLst>
              <a:path w="5232506" h="2604215">
                <a:moveTo>
                  <a:pt x="5232506" y="2604215"/>
                </a:moveTo>
                <a:lnTo>
                  <a:pt x="0" y="2604215"/>
                </a:lnTo>
                <a:lnTo>
                  <a:pt x="0" y="0"/>
                </a:lnTo>
                <a:lnTo>
                  <a:pt x="5232506" y="0"/>
                </a:lnTo>
                <a:lnTo>
                  <a:pt x="5232506" y="2604215"/>
                </a:lnTo>
                <a:close/>
              </a:path>
            </a:pathLst>
          </a:custGeom>
          <a:blipFill>
            <a:blip r:embed="rId3"/>
            <a:stretch>
              <a:fillRect r="-62957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033974" y="3693735"/>
            <a:ext cx="6325297" cy="305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2"/>
              </a:lnSpc>
            </a:pPr>
            <a:r>
              <a:rPr lang="en-US" sz="2200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СРЕДНЕ ПЛОТНАЯ ТЕКСТУРА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033974" y="4637726"/>
            <a:ext cx="6325297" cy="601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2"/>
              </a:lnSpc>
            </a:pPr>
            <a:r>
              <a:rPr lang="en-US" sz="2200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ХОРОШО ВПИТЫВАЕТСЯ МОЖНО ИСПОЛЬЗОВАТЬ ПОД МАКИЯЖ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033974" y="5626459"/>
            <a:ext cx="6325297" cy="601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2"/>
              </a:lnSpc>
            </a:pPr>
            <a:r>
              <a:rPr lang="en-US" sz="2200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ПЕРЕД ПРИМЕНЕНИЕМ ОБЯЗАТЕЛЬНО ОЧИСТИТЬ КОЖУ </a:t>
            </a:r>
          </a:p>
        </p:txBody>
      </p:sp>
      <p:sp>
        <p:nvSpPr>
          <p:cNvPr id="22" name="Freeform 22"/>
          <p:cNvSpPr/>
          <p:nvPr/>
        </p:nvSpPr>
        <p:spPr>
          <a:xfrm>
            <a:off x="1028700" y="3467617"/>
            <a:ext cx="777544" cy="729478"/>
          </a:xfrm>
          <a:custGeom>
            <a:avLst/>
            <a:gdLst/>
            <a:ahLst/>
            <a:cxnLst/>
            <a:rect l="l" t="t" r="r" b="b"/>
            <a:pathLst>
              <a:path w="777544" h="729478">
                <a:moveTo>
                  <a:pt x="0" y="0"/>
                </a:moveTo>
                <a:lnTo>
                  <a:pt x="777544" y="0"/>
                </a:lnTo>
                <a:lnTo>
                  <a:pt x="777544" y="729478"/>
                </a:lnTo>
                <a:lnTo>
                  <a:pt x="0" y="7294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28700" y="4482845"/>
            <a:ext cx="777544" cy="729478"/>
          </a:xfrm>
          <a:custGeom>
            <a:avLst/>
            <a:gdLst/>
            <a:ahLst/>
            <a:cxnLst/>
            <a:rect l="l" t="t" r="r" b="b"/>
            <a:pathLst>
              <a:path w="777544" h="729478">
                <a:moveTo>
                  <a:pt x="0" y="0"/>
                </a:moveTo>
                <a:lnTo>
                  <a:pt x="777544" y="0"/>
                </a:lnTo>
                <a:lnTo>
                  <a:pt x="777544" y="729477"/>
                </a:lnTo>
                <a:lnTo>
                  <a:pt x="0" y="7294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28700" y="5498072"/>
            <a:ext cx="777544" cy="729478"/>
          </a:xfrm>
          <a:custGeom>
            <a:avLst/>
            <a:gdLst/>
            <a:ahLst/>
            <a:cxnLst/>
            <a:rect l="l" t="t" r="r" b="b"/>
            <a:pathLst>
              <a:path w="777544" h="729478">
                <a:moveTo>
                  <a:pt x="0" y="0"/>
                </a:moveTo>
                <a:lnTo>
                  <a:pt x="777544" y="0"/>
                </a:lnTo>
                <a:lnTo>
                  <a:pt x="777544" y="729478"/>
                </a:lnTo>
                <a:lnTo>
                  <a:pt x="0" y="7294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2033974" y="6739418"/>
            <a:ext cx="6325297" cy="305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2"/>
              </a:lnSpc>
            </a:pPr>
            <a:r>
              <a:rPr lang="en-US" sz="2200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МОГУТ ВСТРЕЧАТЬСЯ МИКРОЧАСТИЦЫ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033974" y="7683409"/>
            <a:ext cx="6563490" cy="601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2"/>
              </a:lnSpc>
            </a:pPr>
            <a:r>
              <a:rPr lang="en-US" sz="2200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ПРИМЕНЕНИЕ МОЖЕТ СОПРОВОЖДАТЬСЯ ЛЕГКИМИ ВИБРАЦИЯМИ </a:t>
            </a:r>
          </a:p>
        </p:txBody>
      </p:sp>
      <p:sp>
        <p:nvSpPr>
          <p:cNvPr id="27" name="Freeform 27"/>
          <p:cNvSpPr/>
          <p:nvPr/>
        </p:nvSpPr>
        <p:spPr>
          <a:xfrm>
            <a:off x="1028700" y="6513300"/>
            <a:ext cx="777544" cy="729478"/>
          </a:xfrm>
          <a:custGeom>
            <a:avLst/>
            <a:gdLst/>
            <a:ahLst/>
            <a:cxnLst/>
            <a:rect l="l" t="t" r="r" b="b"/>
            <a:pathLst>
              <a:path w="777544" h="729478">
                <a:moveTo>
                  <a:pt x="0" y="0"/>
                </a:moveTo>
                <a:lnTo>
                  <a:pt x="777544" y="0"/>
                </a:lnTo>
                <a:lnTo>
                  <a:pt x="777544" y="729477"/>
                </a:lnTo>
                <a:lnTo>
                  <a:pt x="0" y="7294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028700" y="7528527"/>
            <a:ext cx="777544" cy="729478"/>
          </a:xfrm>
          <a:custGeom>
            <a:avLst/>
            <a:gdLst/>
            <a:ahLst/>
            <a:cxnLst/>
            <a:rect l="l" t="t" r="r" b="b"/>
            <a:pathLst>
              <a:path w="777544" h="729478">
                <a:moveTo>
                  <a:pt x="0" y="0"/>
                </a:moveTo>
                <a:lnTo>
                  <a:pt x="777544" y="0"/>
                </a:lnTo>
                <a:lnTo>
                  <a:pt x="777544" y="729478"/>
                </a:lnTo>
                <a:lnTo>
                  <a:pt x="0" y="7294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1603" y="475717"/>
            <a:ext cx="557097" cy="557097"/>
            <a:chOff x="0" y="0"/>
            <a:chExt cx="742796" cy="742796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742796" cy="742796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35867" tIns="35867" rIns="35867" bIns="35867" rtlCol="0" anchor="ctr"/>
              <a:lstStyle/>
              <a:p>
                <a:pPr algn="ctr">
                  <a:lnSpc>
                    <a:spcPts val="2123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62386" y="100846"/>
              <a:ext cx="618023" cy="493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>
                  <a:solidFill>
                    <a:srgbClr val="524D4C">
                      <a:alpha val="82745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15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16181928" y="285486"/>
            <a:ext cx="1815684" cy="846172"/>
          </a:xfrm>
          <a:custGeom>
            <a:avLst/>
            <a:gdLst/>
            <a:ahLst/>
            <a:cxnLst/>
            <a:rect l="l" t="t" r="r" b="b"/>
            <a:pathLst>
              <a:path w="1815684" h="846172">
                <a:moveTo>
                  <a:pt x="0" y="0"/>
                </a:moveTo>
                <a:lnTo>
                  <a:pt x="1815684" y="0"/>
                </a:lnTo>
                <a:lnTo>
                  <a:pt x="1815684" y="846172"/>
                </a:lnTo>
                <a:lnTo>
                  <a:pt x="0" y="8461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9207244" flipH="1">
            <a:off x="-1007682" y="5108413"/>
            <a:ext cx="23232665" cy="6992490"/>
          </a:xfrm>
          <a:custGeom>
            <a:avLst/>
            <a:gdLst/>
            <a:ahLst/>
            <a:cxnLst/>
            <a:rect l="l" t="t" r="r" b="b"/>
            <a:pathLst>
              <a:path w="23232665" h="6992490">
                <a:moveTo>
                  <a:pt x="23232665" y="0"/>
                </a:moveTo>
                <a:lnTo>
                  <a:pt x="0" y="0"/>
                </a:lnTo>
                <a:lnTo>
                  <a:pt x="0" y="6992489"/>
                </a:lnTo>
                <a:lnTo>
                  <a:pt x="23232665" y="6992489"/>
                </a:lnTo>
                <a:lnTo>
                  <a:pt x="23232665" y="0"/>
                </a:lnTo>
                <a:close/>
              </a:path>
            </a:pathLst>
          </a:custGeom>
          <a:blipFill>
            <a:blip r:embed="rId3"/>
            <a:stretch>
              <a:fillRect t="-589" b="-88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647904" y="961679"/>
            <a:ext cx="6502731" cy="8363642"/>
          </a:xfrm>
          <a:custGeom>
            <a:avLst/>
            <a:gdLst/>
            <a:ahLst/>
            <a:cxnLst/>
            <a:rect l="l" t="t" r="r" b="b"/>
            <a:pathLst>
              <a:path w="6502731" h="8363642">
                <a:moveTo>
                  <a:pt x="0" y="0"/>
                </a:moveTo>
                <a:lnTo>
                  <a:pt x="6502731" y="0"/>
                </a:lnTo>
                <a:lnTo>
                  <a:pt x="6502731" y="8363642"/>
                </a:lnTo>
                <a:lnTo>
                  <a:pt x="0" y="83636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8479464" y="754265"/>
            <a:ext cx="6839612" cy="8778351"/>
            <a:chOff x="0" y="0"/>
            <a:chExt cx="1317133" cy="169048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17133" cy="1690484"/>
            </a:xfrm>
            <a:custGeom>
              <a:avLst/>
              <a:gdLst/>
              <a:ahLst/>
              <a:cxnLst/>
              <a:rect l="l" t="t" r="r" b="b"/>
              <a:pathLst>
                <a:path w="1317133" h="1690484">
                  <a:moveTo>
                    <a:pt x="22638" y="0"/>
                  </a:moveTo>
                  <a:lnTo>
                    <a:pt x="1294494" y="0"/>
                  </a:lnTo>
                  <a:cubicBezTo>
                    <a:pt x="1300498" y="0"/>
                    <a:pt x="1306256" y="2385"/>
                    <a:pt x="1310502" y="6631"/>
                  </a:cubicBezTo>
                  <a:cubicBezTo>
                    <a:pt x="1314747" y="10876"/>
                    <a:pt x="1317133" y="16634"/>
                    <a:pt x="1317133" y="22638"/>
                  </a:cubicBezTo>
                  <a:lnTo>
                    <a:pt x="1317133" y="1667845"/>
                  </a:lnTo>
                  <a:cubicBezTo>
                    <a:pt x="1317133" y="1673849"/>
                    <a:pt x="1314747" y="1679607"/>
                    <a:pt x="1310502" y="1683853"/>
                  </a:cubicBezTo>
                  <a:cubicBezTo>
                    <a:pt x="1306256" y="1688099"/>
                    <a:pt x="1300498" y="1690484"/>
                    <a:pt x="1294494" y="1690484"/>
                  </a:cubicBezTo>
                  <a:lnTo>
                    <a:pt x="22638" y="1690484"/>
                  </a:lnTo>
                  <a:cubicBezTo>
                    <a:pt x="16634" y="1690484"/>
                    <a:pt x="10876" y="1688099"/>
                    <a:pt x="6631" y="1683853"/>
                  </a:cubicBezTo>
                  <a:cubicBezTo>
                    <a:pt x="2385" y="1679607"/>
                    <a:pt x="0" y="1673849"/>
                    <a:pt x="0" y="1667845"/>
                  </a:cubicBezTo>
                  <a:lnTo>
                    <a:pt x="0" y="22638"/>
                  </a:lnTo>
                  <a:cubicBezTo>
                    <a:pt x="0" y="16634"/>
                    <a:pt x="2385" y="10876"/>
                    <a:pt x="6631" y="6631"/>
                  </a:cubicBezTo>
                  <a:cubicBezTo>
                    <a:pt x="10876" y="2385"/>
                    <a:pt x="16634" y="0"/>
                    <a:pt x="2263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9469AB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317133" cy="17285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28700" y="1407576"/>
            <a:ext cx="6587911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00"/>
              </a:lnSpc>
            </a:pPr>
            <a:r>
              <a:rPr lang="en-US" sz="6000" b="1">
                <a:solidFill>
                  <a:srgbClr val="1F1D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СПАСИБО</a:t>
            </a:r>
          </a:p>
          <a:p>
            <a:pPr algn="l">
              <a:lnSpc>
                <a:spcPts val="6900"/>
              </a:lnSpc>
              <a:spcBef>
                <a:spcPct val="0"/>
              </a:spcBef>
            </a:pPr>
            <a:r>
              <a:rPr lang="en-US" sz="6000" b="1">
                <a:solidFill>
                  <a:srgbClr val="1F1D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ЗА 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353443" y="9384163"/>
            <a:ext cx="1453670" cy="428324"/>
            <a:chOff x="0" y="0"/>
            <a:chExt cx="1938226" cy="57109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938226" cy="571099"/>
              <a:chOff x="0" y="0"/>
              <a:chExt cx="952367" cy="28061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52367" cy="280615"/>
              </a:xfrm>
              <a:custGeom>
                <a:avLst/>
                <a:gdLst/>
                <a:ahLst/>
                <a:cxnLst/>
                <a:rect l="l" t="t" r="r" b="b"/>
                <a:pathLst>
                  <a:path w="952367" h="280615">
                    <a:moveTo>
                      <a:pt x="140308" y="0"/>
                    </a:moveTo>
                    <a:lnTo>
                      <a:pt x="812059" y="0"/>
                    </a:lnTo>
                    <a:cubicBezTo>
                      <a:pt x="889549" y="0"/>
                      <a:pt x="952367" y="62818"/>
                      <a:pt x="952367" y="140308"/>
                    </a:cubicBezTo>
                    <a:lnTo>
                      <a:pt x="952367" y="140308"/>
                    </a:lnTo>
                    <a:cubicBezTo>
                      <a:pt x="952367" y="177519"/>
                      <a:pt x="937585" y="213207"/>
                      <a:pt x="911272" y="239520"/>
                    </a:cubicBezTo>
                    <a:cubicBezTo>
                      <a:pt x="884959" y="265833"/>
                      <a:pt x="849271" y="280615"/>
                      <a:pt x="812059" y="280615"/>
                    </a:cubicBezTo>
                    <a:lnTo>
                      <a:pt x="140308" y="280615"/>
                    </a:lnTo>
                    <a:cubicBezTo>
                      <a:pt x="62818" y="280615"/>
                      <a:pt x="0" y="217797"/>
                      <a:pt x="0" y="140308"/>
                    </a:cubicBezTo>
                    <a:lnTo>
                      <a:pt x="0" y="140308"/>
                    </a:lnTo>
                    <a:cubicBezTo>
                      <a:pt x="0" y="62818"/>
                      <a:pt x="62818" y="0"/>
                      <a:pt x="14030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952367" cy="309190"/>
              </a:xfrm>
              <a:prstGeom prst="rect">
                <a:avLst/>
              </a:prstGeom>
            </p:spPr>
            <p:txBody>
              <a:bodyPr lIns="40640" tIns="40640" rIns="40640" bIns="40640" rtlCol="0" anchor="ctr"/>
              <a:lstStyle/>
              <a:p>
                <a:pPr algn="ctr">
                  <a:lnSpc>
                    <a:spcPts val="2127"/>
                  </a:lnSpc>
                </a:pPr>
                <a:endParaRPr/>
              </a:p>
            </p:txBody>
          </p:sp>
        </p:grpSp>
        <p:sp>
          <p:nvSpPr>
            <p:cNvPr id="6" name="AutoShape 6"/>
            <p:cNvSpPr/>
            <p:nvPr/>
          </p:nvSpPr>
          <p:spPr>
            <a:xfrm>
              <a:off x="509295" y="285549"/>
              <a:ext cx="952100" cy="0"/>
            </a:xfrm>
            <a:prstGeom prst="line">
              <a:avLst/>
            </a:prstGeom>
            <a:ln w="25400" cap="flat">
              <a:solidFill>
                <a:srgbClr val="000000">
                  <a:alpha val="70980"/>
                </a:srgbClr>
              </a:solidFill>
              <a:prstDash val="solid"/>
              <a:headEnd type="none" w="sm" len="sm"/>
              <a:tailEnd type="arrow" w="med" len="sm"/>
            </a:ln>
          </p:spPr>
        </p:sp>
      </p:grpSp>
      <p:sp>
        <p:nvSpPr>
          <p:cNvPr id="7" name="Freeform 7"/>
          <p:cNvSpPr/>
          <p:nvPr/>
        </p:nvSpPr>
        <p:spPr>
          <a:xfrm rot="10357474">
            <a:off x="-1398245" y="-2818386"/>
            <a:ext cx="17912244" cy="4205972"/>
          </a:xfrm>
          <a:custGeom>
            <a:avLst/>
            <a:gdLst/>
            <a:ahLst/>
            <a:cxnLst/>
            <a:rect l="l" t="t" r="r" b="b"/>
            <a:pathLst>
              <a:path w="17912244" h="4205972">
                <a:moveTo>
                  <a:pt x="0" y="0"/>
                </a:moveTo>
                <a:lnTo>
                  <a:pt x="17912245" y="0"/>
                </a:lnTo>
                <a:lnTo>
                  <a:pt x="17912245" y="4205972"/>
                </a:lnTo>
                <a:lnTo>
                  <a:pt x="0" y="42059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805" b="-8263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471603" y="471603"/>
            <a:ext cx="557097" cy="557097"/>
            <a:chOff x="0" y="0"/>
            <a:chExt cx="742796" cy="742796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742796" cy="742796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35867" tIns="35867" rIns="35867" bIns="35867" rtlCol="0" anchor="ctr"/>
              <a:lstStyle/>
              <a:p>
                <a:pPr algn="ctr">
                  <a:lnSpc>
                    <a:spcPts val="2123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62386" y="100846"/>
              <a:ext cx="618023" cy="493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>
                  <a:solidFill>
                    <a:srgbClr val="000000">
                      <a:alpha val="82745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02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2255677"/>
            <a:ext cx="7113662" cy="5126732"/>
            <a:chOff x="0" y="0"/>
            <a:chExt cx="1212343" cy="87372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12343" cy="873721"/>
            </a:xfrm>
            <a:custGeom>
              <a:avLst/>
              <a:gdLst/>
              <a:ahLst/>
              <a:cxnLst/>
              <a:rect l="l" t="t" r="r" b="b"/>
              <a:pathLst>
                <a:path w="1212343" h="873721">
                  <a:moveTo>
                    <a:pt x="21766" y="0"/>
                  </a:moveTo>
                  <a:lnTo>
                    <a:pt x="1190577" y="0"/>
                  </a:lnTo>
                  <a:cubicBezTo>
                    <a:pt x="1196350" y="0"/>
                    <a:pt x="1201886" y="2293"/>
                    <a:pt x="1205968" y="6375"/>
                  </a:cubicBezTo>
                  <a:cubicBezTo>
                    <a:pt x="1210050" y="10457"/>
                    <a:pt x="1212343" y="15994"/>
                    <a:pt x="1212343" y="21766"/>
                  </a:cubicBezTo>
                  <a:lnTo>
                    <a:pt x="1212343" y="851955"/>
                  </a:lnTo>
                  <a:cubicBezTo>
                    <a:pt x="1212343" y="863976"/>
                    <a:pt x="1202598" y="873721"/>
                    <a:pt x="1190577" y="873721"/>
                  </a:cubicBezTo>
                  <a:lnTo>
                    <a:pt x="21766" y="873721"/>
                  </a:lnTo>
                  <a:cubicBezTo>
                    <a:pt x="9745" y="873721"/>
                    <a:pt x="0" y="863976"/>
                    <a:pt x="0" y="851955"/>
                  </a:cubicBezTo>
                  <a:lnTo>
                    <a:pt x="0" y="21766"/>
                  </a:lnTo>
                  <a:cubicBezTo>
                    <a:pt x="0" y="9745"/>
                    <a:pt x="9745" y="0"/>
                    <a:pt x="2176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9469AB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212343" cy="9118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31493" y="2368815"/>
            <a:ext cx="6767730" cy="4900456"/>
            <a:chOff x="0" y="0"/>
            <a:chExt cx="1179683" cy="854198"/>
          </a:xfrm>
        </p:grpSpPr>
        <p:sp>
          <p:nvSpPr>
            <p:cNvPr id="17" name="Freeform 17"/>
            <p:cNvSpPr/>
            <p:nvPr/>
          </p:nvSpPr>
          <p:spPr>
            <a:xfrm flipH="1">
              <a:off x="0" y="0"/>
              <a:ext cx="1179683" cy="854198"/>
            </a:xfrm>
            <a:custGeom>
              <a:avLst/>
              <a:gdLst/>
              <a:ahLst/>
              <a:cxnLst/>
              <a:rect l="l" t="t" r="r" b="b"/>
              <a:pathLst>
                <a:path w="1179683" h="854198">
                  <a:moveTo>
                    <a:pt x="1153372" y="0"/>
                  </a:moveTo>
                  <a:lnTo>
                    <a:pt x="26311" y="0"/>
                  </a:lnTo>
                  <a:cubicBezTo>
                    <a:pt x="19333" y="0"/>
                    <a:pt x="12641" y="2772"/>
                    <a:pt x="7706" y="7706"/>
                  </a:cubicBezTo>
                  <a:cubicBezTo>
                    <a:pt x="2772" y="12640"/>
                    <a:pt x="0" y="19333"/>
                    <a:pt x="0" y="26311"/>
                  </a:cubicBezTo>
                  <a:lnTo>
                    <a:pt x="0" y="827888"/>
                  </a:lnTo>
                  <a:cubicBezTo>
                    <a:pt x="0" y="842419"/>
                    <a:pt x="11780" y="854198"/>
                    <a:pt x="26311" y="854198"/>
                  </a:cubicBezTo>
                  <a:lnTo>
                    <a:pt x="1153372" y="854198"/>
                  </a:lnTo>
                  <a:cubicBezTo>
                    <a:pt x="1167903" y="854198"/>
                    <a:pt x="1179683" y="842419"/>
                    <a:pt x="1179683" y="827888"/>
                  </a:cubicBezTo>
                  <a:lnTo>
                    <a:pt x="1179683" y="26311"/>
                  </a:lnTo>
                  <a:cubicBezTo>
                    <a:pt x="1179683" y="11780"/>
                    <a:pt x="1167903" y="0"/>
                    <a:pt x="1153372" y="0"/>
                  </a:cubicBezTo>
                  <a:close/>
                </a:path>
              </a:pathLst>
            </a:custGeom>
            <a:blipFill>
              <a:blip r:embed="rId3"/>
              <a:stretch>
                <a:fillRect l="-8438" r="-242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8333523" y="2255677"/>
            <a:ext cx="7113662" cy="5126732"/>
            <a:chOff x="0" y="0"/>
            <a:chExt cx="1212343" cy="87372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12343" cy="873721"/>
            </a:xfrm>
            <a:custGeom>
              <a:avLst/>
              <a:gdLst/>
              <a:ahLst/>
              <a:cxnLst/>
              <a:rect l="l" t="t" r="r" b="b"/>
              <a:pathLst>
                <a:path w="1212343" h="873721">
                  <a:moveTo>
                    <a:pt x="21766" y="0"/>
                  </a:moveTo>
                  <a:lnTo>
                    <a:pt x="1190577" y="0"/>
                  </a:lnTo>
                  <a:cubicBezTo>
                    <a:pt x="1196350" y="0"/>
                    <a:pt x="1201886" y="2293"/>
                    <a:pt x="1205968" y="6375"/>
                  </a:cubicBezTo>
                  <a:cubicBezTo>
                    <a:pt x="1210050" y="10457"/>
                    <a:pt x="1212343" y="15994"/>
                    <a:pt x="1212343" y="21766"/>
                  </a:cubicBezTo>
                  <a:lnTo>
                    <a:pt x="1212343" y="851955"/>
                  </a:lnTo>
                  <a:cubicBezTo>
                    <a:pt x="1212343" y="863976"/>
                    <a:pt x="1202598" y="873721"/>
                    <a:pt x="1190577" y="873721"/>
                  </a:cubicBezTo>
                  <a:lnTo>
                    <a:pt x="21766" y="873721"/>
                  </a:lnTo>
                  <a:cubicBezTo>
                    <a:pt x="9745" y="873721"/>
                    <a:pt x="0" y="863976"/>
                    <a:pt x="0" y="851955"/>
                  </a:cubicBezTo>
                  <a:lnTo>
                    <a:pt x="0" y="21766"/>
                  </a:lnTo>
                  <a:cubicBezTo>
                    <a:pt x="0" y="9745"/>
                    <a:pt x="9745" y="0"/>
                    <a:pt x="2176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9469AB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212343" cy="9118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506490" y="2368815"/>
            <a:ext cx="6767730" cy="4875965"/>
            <a:chOff x="0" y="0"/>
            <a:chExt cx="1179683" cy="84992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79683" cy="849929"/>
            </a:xfrm>
            <a:custGeom>
              <a:avLst/>
              <a:gdLst/>
              <a:ahLst/>
              <a:cxnLst/>
              <a:rect l="l" t="t" r="r" b="b"/>
              <a:pathLst>
                <a:path w="1179683" h="849929">
                  <a:moveTo>
                    <a:pt x="26311" y="0"/>
                  </a:moveTo>
                  <a:lnTo>
                    <a:pt x="1153372" y="0"/>
                  </a:lnTo>
                  <a:cubicBezTo>
                    <a:pt x="1160350" y="0"/>
                    <a:pt x="1167042" y="2772"/>
                    <a:pt x="1171977" y="7706"/>
                  </a:cubicBezTo>
                  <a:cubicBezTo>
                    <a:pt x="1176911" y="12640"/>
                    <a:pt x="1179683" y="19333"/>
                    <a:pt x="1179683" y="26311"/>
                  </a:cubicBezTo>
                  <a:lnTo>
                    <a:pt x="1179683" y="823618"/>
                  </a:lnTo>
                  <a:cubicBezTo>
                    <a:pt x="1179683" y="838150"/>
                    <a:pt x="1167903" y="849929"/>
                    <a:pt x="1153372" y="849929"/>
                  </a:cubicBezTo>
                  <a:lnTo>
                    <a:pt x="26311" y="849929"/>
                  </a:lnTo>
                  <a:cubicBezTo>
                    <a:pt x="11780" y="849929"/>
                    <a:pt x="0" y="838150"/>
                    <a:pt x="0" y="823618"/>
                  </a:cubicBezTo>
                  <a:lnTo>
                    <a:pt x="0" y="26311"/>
                  </a:lnTo>
                  <a:cubicBezTo>
                    <a:pt x="0" y="11780"/>
                    <a:pt x="11780" y="0"/>
                    <a:pt x="26311" y="0"/>
                  </a:cubicBezTo>
                  <a:close/>
                </a:path>
              </a:pathLst>
            </a:custGeom>
            <a:blipFill>
              <a:blip r:embed="rId4"/>
              <a:stretch>
                <a:fillRect t="-16395" b="-68668"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>
            <a:off x="2793598" y="1340539"/>
            <a:ext cx="1821759" cy="532190"/>
          </a:xfrm>
          <a:custGeom>
            <a:avLst/>
            <a:gdLst/>
            <a:ahLst/>
            <a:cxnLst/>
            <a:rect l="l" t="t" r="r" b="b"/>
            <a:pathLst>
              <a:path w="1821759" h="532190">
                <a:moveTo>
                  <a:pt x="0" y="0"/>
                </a:moveTo>
                <a:lnTo>
                  <a:pt x="1821759" y="0"/>
                </a:lnTo>
                <a:lnTo>
                  <a:pt x="1821759" y="532189"/>
                </a:lnTo>
                <a:lnTo>
                  <a:pt x="0" y="532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3544" t="-549246" r="-73544" b="-196574"/>
            </a:stretch>
          </a:blipFill>
        </p:spPr>
      </p:sp>
      <p:sp>
        <p:nvSpPr>
          <p:cNvPr id="24" name="Freeform 24"/>
          <p:cNvSpPr/>
          <p:nvPr/>
        </p:nvSpPr>
        <p:spPr>
          <a:xfrm rot="1246877">
            <a:off x="11361211" y="4249217"/>
            <a:ext cx="4702652" cy="7048472"/>
          </a:xfrm>
          <a:custGeom>
            <a:avLst/>
            <a:gdLst/>
            <a:ahLst/>
            <a:cxnLst/>
            <a:rect l="l" t="t" r="r" b="b"/>
            <a:pathLst>
              <a:path w="4702652" h="7048472">
                <a:moveTo>
                  <a:pt x="0" y="0"/>
                </a:moveTo>
                <a:lnTo>
                  <a:pt x="4702652" y="0"/>
                </a:lnTo>
                <a:lnTo>
                  <a:pt x="4702652" y="7048472"/>
                </a:lnTo>
                <a:lnTo>
                  <a:pt x="0" y="70484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553165">
            <a:off x="13977108" y="5984586"/>
            <a:ext cx="3411353" cy="3577733"/>
          </a:xfrm>
          <a:custGeom>
            <a:avLst/>
            <a:gdLst/>
            <a:ahLst/>
            <a:cxnLst/>
            <a:rect l="l" t="t" r="r" b="b"/>
            <a:pathLst>
              <a:path w="3411353" h="3577733">
                <a:moveTo>
                  <a:pt x="0" y="0"/>
                </a:moveTo>
                <a:lnTo>
                  <a:pt x="3411352" y="0"/>
                </a:lnTo>
                <a:lnTo>
                  <a:pt x="3411352" y="3577733"/>
                </a:lnTo>
                <a:lnTo>
                  <a:pt x="0" y="35777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4464" b="-24920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181928" y="285486"/>
            <a:ext cx="1815684" cy="846172"/>
          </a:xfrm>
          <a:custGeom>
            <a:avLst/>
            <a:gdLst/>
            <a:ahLst/>
            <a:cxnLst/>
            <a:rect l="l" t="t" r="r" b="b"/>
            <a:pathLst>
              <a:path w="1815684" h="846172">
                <a:moveTo>
                  <a:pt x="0" y="0"/>
                </a:moveTo>
                <a:lnTo>
                  <a:pt x="1815684" y="0"/>
                </a:lnTo>
                <a:lnTo>
                  <a:pt x="1815684" y="846172"/>
                </a:lnTo>
                <a:lnTo>
                  <a:pt x="0" y="8461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1326743" y="2462736"/>
            <a:ext cx="922911" cy="922911"/>
            <a:chOff x="0" y="0"/>
            <a:chExt cx="1230548" cy="1230548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1230548" cy="1230548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000000">
                    <a:alpha val="87843"/>
                  </a:srgbClr>
                </a:solidFill>
                <a:prstDash val="solid"/>
                <a:miter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8"/>
                  </a:lnSpc>
                </a:pPr>
                <a:endParaRPr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101279" y="179130"/>
              <a:ext cx="1129269" cy="8722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98"/>
                </a:lnSpc>
              </a:pPr>
              <a:r>
                <a:rPr lang="en-US" sz="4343" b="1">
                  <a:solidFill>
                    <a:srgbClr val="524D4C">
                      <a:alpha val="87843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H2</a:t>
              </a: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4615357" y="1369205"/>
            <a:ext cx="10748309" cy="534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64"/>
              </a:lnSpc>
            </a:pPr>
            <a:r>
              <a:rPr lang="en-US" sz="3495" b="1">
                <a:solidFill>
                  <a:srgbClr val="1F1D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НАУЧНО-ПРОИЗВОДСТВЕННАЯ КОМПАНИЯ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28700" y="7662506"/>
            <a:ext cx="6340628" cy="661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Производственные площадки в Сербии —г. Белград и Тверской области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28700" y="8603776"/>
            <a:ext cx="9673835" cy="661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Уникальные технологии производства продукции для здоровья и красоты.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353443" y="9384163"/>
            <a:ext cx="1453670" cy="428324"/>
            <a:chOff x="0" y="0"/>
            <a:chExt cx="1938226" cy="57109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938226" cy="571099"/>
              <a:chOff x="0" y="0"/>
              <a:chExt cx="952367" cy="28061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52367" cy="280615"/>
              </a:xfrm>
              <a:custGeom>
                <a:avLst/>
                <a:gdLst/>
                <a:ahLst/>
                <a:cxnLst/>
                <a:rect l="l" t="t" r="r" b="b"/>
                <a:pathLst>
                  <a:path w="952367" h="280615">
                    <a:moveTo>
                      <a:pt x="140308" y="0"/>
                    </a:moveTo>
                    <a:lnTo>
                      <a:pt x="812059" y="0"/>
                    </a:lnTo>
                    <a:cubicBezTo>
                      <a:pt x="889549" y="0"/>
                      <a:pt x="952367" y="62818"/>
                      <a:pt x="952367" y="140308"/>
                    </a:cubicBezTo>
                    <a:lnTo>
                      <a:pt x="952367" y="140308"/>
                    </a:lnTo>
                    <a:cubicBezTo>
                      <a:pt x="952367" y="177519"/>
                      <a:pt x="937585" y="213207"/>
                      <a:pt x="911272" y="239520"/>
                    </a:cubicBezTo>
                    <a:cubicBezTo>
                      <a:pt x="884959" y="265833"/>
                      <a:pt x="849271" y="280615"/>
                      <a:pt x="812059" y="280615"/>
                    </a:cubicBezTo>
                    <a:lnTo>
                      <a:pt x="140308" y="280615"/>
                    </a:lnTo>
                    <a:cubicBezTo>
                      <a:pt x="62818" y="280615"/>
                      <a:pt x="0" y="217797"/>
                      <a:pt x="0" y="140308"/>
                    </a:cubicBezTo>
                    <a:lnTo>
                      <a:pt x="0" y="140308"/>
                    </a:lnTo>
                    <a:cubicBezTo>
                      <a:pt x="0" y="62818"/>
                      <a:pt x="62818" y="0"/>
                      <a:pt x="14030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952367" cy="309190"/>
              </a:xfrm>
              <a:prstGeom prst="rect">
                <a:avLst/>
              </a:prstGeom>
            </p:spPr>
            <p:txBody>
              <a:bodyPr lIns="40640" tIns="40640" rIns="40640" bIns="40640" rtlCol="0" anchor="ctr"/>
              <a:lstStyle/>
              <a:p>
                <a:pPr algn="ctr">
                  <a:lnSpc>
                    <a:spcPts val="2127"/>
                  </a:lnSpc>
                </a:pPr>
                <a:endParaRPr/>
              </a:p>
            </p:txBody>
          </p:sp>
        </p:grpSp>
        <p:sp>
          <p:nvSpPr>
            <p:cNvPr id="6" name="AutoShape 6"/>
            <p:cNvSpPr/>
            <p:nvPr/>
          </p:nvSpPr>
          <p:spPr>
            <a:xfrm>
              <a:off x="509295" y="285549"/>
              <a:ext cx="952100" cy="0"/>
            </a:xfrm>
            <a:prstGeom prst="line">
              <a:avLst/>
            </a:prstGeom>
            <a:ln w="25400" cap="flat">
              <a:solidFill>
                <a:srgbClr val="000000">
                  <a:alpha val="70980"/>
                </a:srgbClr>
              </a:solidFill>
              <a:prstDash val="solid"/>
              <a:headEnd type="none" w="sm" len="sm"/>
              <a:tailEnd type="arrow" w="med" len="sm"/>
            </a:ln>
          </p:spPr>
        </p:sp>
      </p:grpSp>
      <p:sp>
        <p:nvSpPr>
          <p:cNvPr id="7" name="Freeform 7"/>
          <p:cNvSpPr/>
          <p:nvPr/>
        </p:nvSpPr>
        <p:spPr>
          <a:xfrm rot="-5082595">
            <a:off x="-2168372" y="1905630"/>
            <a:ext cx="11201959" cy="5575209"/>
          </a:xfrm>
          <a:custGeom>
            <a:avLst/>
            <a:gdLst/>
            <a:ahLst/>
            <a:cxnLst/>
            <a:rect l="l" t="t" r="r" b="b"/>
            <a:pathLst>
              <a:path w="11201959" h="5575209">
                <a:moveTo>
                  <a:pt x="0" y="0"/>
                </a:moveTo>
                <a:lnTo>
                  <a:pt x="11201959" y="0"/>
                </a:lnTo>
                <a:lnTo>
                  <a:pt x="11201959" y="5575209"/>
                </a:lnTo>
                <a:lnTo>
                  <a:pt x="0" y="55752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62957"/>
            </a:stretch>
          </a:blipFill>
        </p:spPr>
      </p:sp>
      <p:sp>
        <p:nvSpPr>
          <p:cNvPr id="8" name="Freeform 8"/>
          <p:cNvSpPr/>
          <p:nvPr/>
        </p:nvSpPr>
        <p:spPr>
          <a:xfrm rot="10357474">
            <a:off x="-1398245" y="-2818386"/>
            <a:ext cx="17912244" cy="4205972"/>
          </a:xfrm>
          <a:custGeom>
            <a:avLst/>
            <a:gdLst/>
            <a:ahLst/>
            <a:cxnLst/>
            <a:rect l="l" t="t" r="r" b="b"/>
            <a:pathLst>
              <a:path w="17912244" h="4205972">
                <a:moveTo>
                  <a:pt x="0" y="0"/>
                </a:moveTo>
                <a:lnTo>
                  <a:pt x="17912245" y="0"/>
                </a:lnTo>
                <a:lnTo>
                  <a:pt x="17912245" y="4205972"/>
                </a:lnTo>
                <a:lnTo>
                  <a:pt x="0" y="42059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805" b="-826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181928" y="285486"/>
            <a:ext cx="1815684" cy="846172"/>
          </a:xfrm>
          <a:custGeom>
            <a:avLst/>
            <a:gdLst/>
            <a:ahLst/>
            <a:cxnLst/>
            <a:rect l="l" t="t" r="r" b="b"/>
            <a:pathLst>
              <a:path w="1815684" h="846172">
                <a:moveTo>
                  <a:pt x="0" y="0"/>
                </a:moveTo>
                <a:lnTo>
                  <a:pt x="1815684" y="0"/>
                </a:lnTo>
                <a:lnTo>
                  <a:pt x="1815684" y="846172"/>
                </a:lnTo>
                <a:lnTo>
                  <a:pt x="0" y="8461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397647">
            <a:off x="-3083842" y="1174519"/>
            <a:ext cx="15174899" cy="7552539"/>
          </a:xfrm>
          <a:custGeom>
            <a:avLst/>
            <a:gdLst/>
            <a:ahLst/>
            <a:cxnLst/>
            <a:rect l="l" t="t" r="r" b="b"/>
            <a:pathLst>
              <a:path w="15174899" h="7552539">
                <a:moveTo>
                  <a:pt x="0" y="0"/>
                </a:moveTo>
                <a:lnTo>
                  <a:pt x="15174899" y="0"/>
                </a:lnTo>
                <a:lnTo>
                  <a:pt x="15174899" y="7552539"/>
                </a:lnTo>
                <a:lnTo>
                  <a:pt x="0" y="7552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62957"/>
            </a:stretch>
          </a:blipFill>
        </p:spPr>
      </p:sp>
      <p:sp>
        <p:nvSpPr>
          <p:cNvPr id="11" name="Freeform 11"/>
          <p:cNvSpPr/>
          <p:nvPr/>
        </p:nvSpPr>
        <p:spPr>
          <a:xfrm rot="8258845">
            <a:off x="-4688668" y="599839"/>
            <a:ext cx="10625342" cy="5288227"/>
          </a:xfrm>
          <a:custGeom>
            <a:avLst/>
            <a:gdLst/>
            <a:ahLst/>
            <a:cxnLst/>
            <a:rect l="l" t="t" r="r" b="b"/>
            <a:pathLst>
              <a:path w="10625342" h="5288227">
                <a:moveTo>
                  <a:pt x="0" y="0"/>
                </a:moveTo>
                <a:lnTo>
                  <a:pt x="10625342" y="0"/>
                </a:lnTo>
                <a:lnTo>
                  <a:pt x="10625342" y="5288227"/>
                </a:lnTo>
                <a:lnTo>
                  <a:pt x="0" y="5288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62957"/>
            </a:stretch>
          </a:blipFill>
        </p:spPr>
      </p:sp>
      <p:sp>
        <p:nvSpPr>
          <p:cNvPr id="12" name="Freeform 12"/>
          <p:cNvSpPr/>
          <p:nvPr/>
        </p:nvSpPr>
        <p:spPr>
          <a:xfrm rot="-7451304">
            <a:off x="12946714" y="-1111563"/>
            <a:ext cx="8452856" cy="6914110"/>
          </a:xfrm>
          <a:custGeom>
            <a:avLst/>
            <a:gdLst/>
            <a:ahLst/>
            <a:cxnLst/>
            <a:rect l="l" t="t" r="r" b="b"/>
            <a:pathLst>
              <a:path w="8452856" h="6914110">
                <a:moveTo>
                  <a:pt x="0" y="0"/>
                </a:moveTo>
                <a:lnTo>
                  <a:pt x="8452857" y="0"/>
                </a:lnTo>
                <a:lnTo>
                  <a:pt x="8452857" y="6914109"/>
                </a:lnTo>
                <a:lnTo>
                  <a:pt x="0" y="69141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4000"/>
            </a:blip>
            <a:stretch>
              <a:fillRect l="-22661" t="-4271" r="-19423" b="-2600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744948" y="1792655"/>
            <a:ext cx="7216348" cy="3363069"/>
          </a:xfrm>
          <a:custGeom>
            <a:avLst/>
            <a:gdLst/>
            <a:ahLst/>
            <a:cxnLst/>
            <a:rect l="l" t="t" r="r" b="b"/>
            <a:pathLst>
              <a:path w="7216348" h="3363069">
                <a:moveTo>
                  <a:pt x="0" y="0"/>
                </a:moveTo>
                <a:lnTo>
                  <a:pt x="7216348" y="0"/>
                </a:lnTo>
                <a:lnTo>
                  <a:pt x="7216348" y="3363068"/>
                </a:lnTo>
                <a:lnTo>
                  <a:pt x="0" y="3363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570409">
            <a:off x="-6558749" y="4126552"/>
            <a:ext cx="15174899" cy="7552539"/>
          </a:xfrm>
          <a:custGeom>
            <a:avLst/>
            <a:gdLst/>
            <a:ahLst/>
            <a:cxnLst/>
            <a:rect l="l" t="t" r="r" b="b"/>
            <a:pathLst>
              <a:path w="15174899" h="7552539">
                <a:moveTo>
                  <a:pt x="0" y="0"/>
                </a:moveTo>
                <a:lnTo>
                  <a:pt x="15174898" y="0"/>
                </a:lnTo>
                <a:lnTo>
                  <a:pt x="15174898" y="7552539"/>
                </a:lnTo>
                <a:lnTo>
                  <a:pt x="0" y="7552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62957"/>
            </a:stretch>
          </a:blipFill>
        </p:spPr>
      </p:sp>
      <p:sp>
        <p:nvSpPr>
          <p:cNvPr id="15" name="Freeform 15"/>
          <p:cNvSpPr/>
          <p:nvPr/>
        </p:nvSpPr>
        <p:spPr>
          <a:xfrm rot="927825">
            <a:off x="1902856" y="564721"/>
            <a:ext cx="2780674" cy="9337684"/>
          </a:xfrm>
          <a:custGeom>
            <a:avLst/>
            <a:gdLst/>
            <a:ahLst/>
            <a:cxnLst/>
            <a:rect l="l" t="t" r="r" b="b"/>
            <a:pathLst>
              <a:path w="2780674" h="9337684">
                <a:moveTo>
                  <a:pt x="0" y="0"/>
                </a:moveTo>
                <a:lnTo>
                  <a:pt x="2780674" y="0"/>
                </a:lnTo>
                <a:lnTo>
                  <a:pt x="2780674" y="9337684"/>
                </a:lnTo>
                <a:lnTo>
                  <a:pt x="0" y="93376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3785433">
            <a:off x="-3527825" y="8456223"/>
            <a:ext cx="11818452" cy="6444645"/>
          </a:xfrm>
          <a:custGeom>
            <a:avLst/>
            <a:gdLst/>
            <a:ahLst/>
            <a:cxnLst/>
            <a:rect l="l" t="t" r="r" b="b"/>
            <a:pathLst>
              <a:path w="11818452" h="6444645">
                <a:moveTo>
                  <a:pt x="0" y="0"/>
                </a:moveTo>
                <a:lnTo>
                  <a:pt x="11818452" y="0"/>
                </a:lnTo>
                <a:lnTo>
                  <a:pt x="11818452" y="6444645"/>
                </a:lnTo>
                <a:lnTo>
                  <a:pt x="0" y="6444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82" r="-73761"/>
            </a:stretch>
          </a:blipFill>
        </p:spPr>
      </p:sp>
      <p:sp>
        <p:nvSpPr>
          <p:cNvPr id="17" name="Freeform 17"/>
          <p:cNvSpPr/>
          <p:nvPr/>
        </p:nvSpPr>
        <p:spPr>
          <a:xfrm rot="-6694728">
            <a:off x="1839986" y="674325"/>
            <a:ext cx="5787541" cy="2770330"/>
          </a:xfrm>
          <a:custGeom>
            <a:avLst/>
            <a:gdLst/>
            <a:ahLst/>
            <a:cxnLst/>
            <a:rect l="l" t="t" r="r" b="b"/>
            <a:pathLst>
              <a:path w="5787541" h="2770330">
                <a:moveTo>
                  <a:pt x="0" y="0"/>
                </a:moveTo>
                <a:lnTo>
                  <a:pt x="5787541" y="0"/>
                </a:lnTo>
                <a:lnTo>
                  <a:pt x="5787541" y="2770331"/>
                </a:lnTo>
                <a:lnTo>
                  <a:pt x="0" y="27703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75" r="-62957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744948" y="6083926"/>
            <a:ext cx="9640040" cy="534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70"/>
              </a:lnSpc>
            </a:pPr>
            <a:r>
              <a:rPr lang="en-US" sz="3500" b="1">
                <a:solidFill>
                  <a:srgbClr val="1F1D1E">
                    <a:alpha val="90980"/>
                  </a:srgb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РЕВОЛЮЦИОННЫЙ ПРОДУКТ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560928" y="4018519"/>
            <a:ext cx="5108412" cy="153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</a:pPr>
            <a:r>
              <a:rPr lang="en-US" sz="5000">
                <a:solidFill>
                  <a:srgbClr val="9469AB"/>
                </a:solidFill>
                <a:latin typeface="Montserrat"/>
                <a:ea typeface="Montserrat"/>
                <a:cs typeface="Montserrat"/>
                <a:sym typeface="Montserrat"/>
              </a:rPr>
              <a:t>HYDROGEN COSMETICS</a:t>
            </a:r>
          </a:p>
        </p:txBody>
      </p:sp>
      <p:sp>
        <p:nvSpPr>
          <p:cNvPr id="20" name="Freeform 20"/>
          <p:cNvSpPr/>
          <p:nvPr/>
        </p:nvSpPr>
        <p:spPr>
          <a:xfrm rot="834883">
            <a:off x="1145301" y="5003669"/>
            <a:ext cx="6179491" cy="3075529"/>
          </a:xfrm>
          <a:custGeom>
            <a:avLst/>
            <a:gdLst/>
            <a:ahLst/>
            <a:cxnLst/>
            <a:rect l="l" t="t" r="r" b="b"/>
            <a:pathLst>
              <a:path w="6179491" h="3075529">
                <a:moveTo>
                  <a:pt x="0" y="0"/>
                </a:moveTo>
                <a:lnTo>
                  <a:pt x="6179491" y="0"/>
                </a:lnTo>
                <a:lnTo>
                  <a:pt x="6179491" y="3075529"/>
                </a:lnTo>
                <a:lnTo>
                  <a:pt x="0" y="30755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62957"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8744948" y="6585697"/>
            <a:ext cx="7999357" cy="505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6"/>
              </a:lnSpc>
            </a:pPr>
            <a:r>
              <a:rPr lang="en-US" sz="3300" b="1">
                <a:solidFill>
                  <a:srgbClr val="1F1D1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области красоты и здоровья</a:t>
            </a:r>
          </a:p>
        </p:txBody>
      </p:sp>
      <p:sp>
        <p:nvSpPr>
          <p:cNvPr id="22" name="Freeform 22"/>
          <p:cNvSpPr/>
          <p:nvPr/>
        </p:nvSpPr>
        <p:spPr>
          <a:xfrm rot="-6342979">
            <a:off x="2918228" y="1402962"/>
            <a:ext cx="5787541" cy="2770330"/>
          </a:xfrm>
          <a:custGeom>
            <a:avLst/>
            <a:gdLst/>
            <a:ahLst/>
            <a:cxnLst/>
            <a:rect l="l" t="t" r="r" b="b"/>
            <a:pathLst>
              <a:path w="5787541" h="2770330">
                <a:moveTo>
                  <a:pt x="0" y="0"/>
                </a:moveTo>
                <a:lnTo>
                  <a:pt x="5787541" y="0"/>
                </a:lnTo>
                <a:lnTo>
                  <a:pt x="5787541" y="2770330"/>
                </a:lnTo>
                <a:lnTo>
                  <a:pt x="0" y="27703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75" r="-62957"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8744948" y="7555688"/>
            <a:ext cx="9388804" cy="793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0346" lvl="1" indent="-280173" algn="l">
              <a:lnSpc>
                <a:spcPts val="3166"/>
              </a:lnSpc>
              <a:buFont typeface="Arial"/>
              <a:buChar char="•"/>
            </a:pPr>
            <a:r>
              <a:rPr lang="en-US" sz="2595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1 500 эксперементов</a:t>
            </a:r>
          </a:p>
          <a:p>
            <a:pPr marL="560346" lvl="1" indent="-280173" algn="l">
              <a:lnSpc>
                <a:spcPts val="3166"/>
              </a:lnSpc>
              <a:buFont typeface="Arial"/>
              <a:buChar char="•"/>
            </a:pPr>
            <a:r>
              <a:rPr lang="en-US" sz="2595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 более 2-х лет работы команды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624003" y="624003"/>
            <a:ext cx="557097" cy="557097"/>
            <a:chOff x="0" y="0"/>
            <a:chExt cx="742796" cy="742796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742796" cy="742796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35867" tIns="35867" rIns="35867" bIns="35867" rtlCol="0" anchor="ctr"/>
              <a:lstStyle/>
              <a:p>
                <a:pPr algn="ctr">
                  <a:lnSpc>
                    <a:spcPts val="2123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62386" y="100846"/>
              <a:ext cx="618023" cy="493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>
                  <a:solidFill>
                    <a:srgbClr val="000000">
                      <a:alpha val="82745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03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353443" y="9384163"/>
            <a:ext cx="1453670" cy="428324"/>
            <a:chOff x="0" y="0"/>
            <a:chExt cx="1938226" cy="57109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938226" cy="571099"/>
              <a:chOff x="0" y="0"/>
              <a:chExt cx="952367" cy="28061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52367" cy="280615"/>
              </a:xfrm>
              <a:custGeom>
                <a:avLst/>
                <a:gdLst/>
                <a:ahLst/>
                <a:cxnLst/>
                <a:rect l="l" t="t" r="r" b="b"/>
                <a:pathLst>
                  <a:path w="952367" h="280615">
                    <a:moveTo>
                      <a:pt x="140308" y="0"/>
                    </a:moveTo>
                    <a:lnTo>
                      <a:pt x="812059" y="0"/>
                    </a:lnTo>
                    <a:cubicBezTo>
                      <a:pt x="889549" y="0"/>
                      <a:pt x="952367" y="62818"/>
                      <a:pt x="952367" y="140308"/>
                    </a:cubicBezTo>
                    <a:lnTo>
                      <a:pt x="952367" y="140308"/>
                    </a:lnTo>
                    <a:cubicBezTo>
                      <a:pt x="952367" y="177519"/>
                      <a:pt x="937585" y="213207"/>
                      <a:pt x="911272" y="239520"/>
                    </a:cubicBezTo>
                    <a:cubicBezTo>
                      <a:pt x="884959" y="265833"/>
                      <a:pt x="849271" y="280615"/>
                      <a:pt x="812059" y="280615"/>
                    </a:cubicBezTo>
                    <a:lnTo>
                      <a:pt x="140308" y="280615"/>
                    </a:lnTo>
                    <a:cubicBezTo>
                      <a:pt x="62818" y="280615"/>
                      <a:pt x="0" y="217797"/>
                      <a:pt x="0" y="140308"/>
                    </a:cubicBezTo>
                    <a:lnTo>
                      <a:pt x="0" y="140308"/>
                    </a:lnTo>
                    <a:cubicBezTo>
                      <a:pt x="0" y="62818"/>
                      <a:pt x="62818" y="0"/>
                      <a:pt x="14030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952367" cy="309190"/>
              </a:xfrm>
              <a:prstGeom prst="rect">
                <a:avLst/>
              </a:prstGeom>
            </p:spPr>
            <p:txBody>
              <a:bodyPr lIns="40640" tIns="40640" rIns="40640" bIns="40640" rtlCol="0" anchor="ctr"/>
              <a:lstStyle/>
              <a:p>
                <a:pPr algn="ctr">
                  <a:lnSpc>
                    <a:spcPts val="2127"/>
                  </a:lnSpc>
                </a:pPr>
                <a:endParaRPr/>
              </a:p>
            </p:txBody>
          </p:sp>
        </p:grpSp>
        <p:sp>
          <p:nvSpPr>
            <p:cNvPr id="6" name="AutoShape 6"/>
            <p:cNvSpPr/>
            <p:nvPr/>
          </p:nvSpPr>
          <p:spPr>
            <a:xfrm>
              <a:off x="509295" y="285549"/>
              <a:ext cx="952100" cy="0"/>
            </a:xfrm>
            <a:prstGeom prst="line">
              <a:avLst/>
            </a:prstGeom>
            <a:ln w="25400" cap="flat">
              <a:solidFill>
                <a:srgbClr val="000000">
                  <a:alpha val="70980"/>
                </a:srgbClr>
              </a:solidFill>
              <a:prstDash val="solid"/>
              <a:headEnd type="none" w="sm" len="sm"/>
              <a:tailEnd type="arrow" w="med" len="sm"/>
            </a:ln>
          </p:spPr>
        </p:sp>
      </p:grpSp>
      <p:sp>
        <p:nvSpPr>
          <p:cNvPr id="7" name="Freeform 7"/>
          <p:cNvSpPr/>
          <p:nvPr/>
        </p:nvSpPr>
        <p:spPr>
          <a:xfrm rot="10357474">
            <a:off x="2394567" y="-741089"/>
            <a:ext cx="15371660" cy="4595702"/>
          </a:xfrm>
          <a:custGeom>
            <a:avLst/>
            <a:gdLst/>
            <a:ahLst/>
            <a:cxnLst/>
            <a:rect l="l" t="t" r="r" b="b"/>
            <a:pathLst>
              <a:path w="15371660" h="4595702">
                <a:moveTo>
                  <a:pt x="0" y="0"/>
                </a:moveTo>
                <a:lnTo>
                  <a:pt x="15371660" y="0"/>
                </a:lnTo>
                <a:lnTo>
                  <a:pt x="15371660" y="4595702"/>
                </a:lnTo>
                <a:lnTo>
                  <a:pt x="0" y="45957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80" b="-575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471603" y="471603"/>
            <a:ext cx="557097" cy="557097"/>
            <a:chOff x="0" y="0"/>
            <a:chExt cx="742796" cy="742796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742796" cy="742796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35867" tIns="35867" rIns="35867" bIns="35867" rtlCol="0" anchor="ctr"/>
              <a:lstStyle/>
              <a:p>
                <a:pPr algn="ctr">
                  <a:lnSpc>
                    <a:spcPts val="2123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62386" y="100846"/>
              <a:ext cx="618023" cy="493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>
                  <a:solidFill>
                    <a:srgbClr val="000000">
                      <a:alpha val="82745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04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6181928" y="285486"/>
            <a:ext cx="1815684" cy="846172"/>
          </a:xfrm>
          <a:custGeom>
            <a:avLst/>
            <a:gdLst/>
            <a:ahLst/>
            <a:cxnLst/>
            <a:rect l="l" t="t" r="r" b="b"/>
            <a:pathLst>
              <a:path w="1815684" h="846172">
                <a:moveTo>
                  <a:pt x="0" y="0"/>
                </a:moveTo>
                <a:lnTo>
                  <a:pt x="1815684" y="0"/>
                </a:lnTo>
                <a:lnTo>
                  <a:pt x="1815684" y="846172"/>
                </a:lnTo>
                <a:lnTo>
                  <a:pt x="0" y="8461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41157" y="485405"/>
            <a:ext cx="7454963" cy="9619307"/>
          </a:xfrm>
          <a:custGeom>
            <a:avLst/>
            <a:gdLst/>
            <a:ahLst/>
            <a:cxnLst/>
            <a:rect l="l" t="t" r="r" b="b"/>
            <a:pathLst>
              <a:path w="7454963" h="9619307">
                <a:moveTo>
                  <a:pt x="0" y="0"/>
                </a:moveTo>
                <a:lnTo>
                  <a:pt x="7454963" y="0"/>
                </a:lnTo>
                <a:lnTo>
                  <a:pt x="7454963" y="9619306"/>
                </a:lnTo>
                <a:lnTo>
                  <a:pt x="0" y="9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9050" cap="sq">
            <a:solidFill>
              <a:srgbClr val="A57BA9"/>
            </a:solidFill>
            <a:prstDash val="solid"/>
            <a:miter/>
          </a:ln>
        </p:spPr>
      </p:sp>
      <p:grpSp>
        <p:nvGrpSpPr>
          <p:cNvPr id="15" name="Group 15"/>
          <p:cNvGrpSpPr/>
          <p:nvPr/>
        </p:nvGrpSpPr>
        <p:grpSpPr>
          <a:xfrm>
            <a:off x="9177687" y="5823179"/>
            <a:ext cx="8226051" cy="777269"/>
            <a:chOff x="0" y="0"/>
            <a:chExt cx="10968068" cy="1036359"/>
          </a:xfrm>
        </p:grpSpPr>
        <p:sp>
          <p:nvSpPr>
            <p:cNvPr id="16" name="TextBox 16"/>
            <p:cNvSpPr txBox="1"/>
            <p:nvPr/>
          </p:nvSpPr>
          <p:spPr>
            <a:xfrm>
              <a:off x="1336512" y="77405"/>
              <a:ext cx="9631556" cy="881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83"/>
                </a:lnSpc>
              </a:pPr>
              <a:r>
                <a:rPr lang="en-US" sz="2199">
                  <a:solidFill>
                    <a:srgbClr val="1F1D1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Какая </a:t>
              </a:r>
              <a:r>
                <a:rPr lang="en-US" sz="2199" b="1">
                  <a:solidFill>
                    <a:srgbClr val="1F1D1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концентрация водорода</a:t>
              </a:r>
              <a:r>
                <a:rPr lang="en-US" sz="2199">
                  <a:solidFill>
                    <a:srgbClr val="1F1D1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в креме </a:t>
              </a:r>
              <a:r>
                <a:rPr lang="en-US" sz="2199" b="1">
                  <a:solidFill>
                    <a:srgbClr val="1F1D1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dandelion</a:t>
              </a:r>
              <a:r>
                <a:rPr lang="en-US" sz="2199">
                  <a:solidFill>
                    <a:srgbClr val="1F1D1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? </a:t>
              </a:r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855467" cy="1036359"/>
            </a:xfrm>
            <a:custGeom>
              <a:avLst/>
              <a:gdLst/>
              <a:ahLst/>
              <a:cxnLst/>
              <a:rect l="l" t="t" r="r" b="b"/>
              <a:pathLst>
                <a:path w="855467" h="1036359">
                  <a:moveTo>
                    <a:pt x="0" y="0"/>
                  </a:moveTo>
                  <a:lnTo>
                    <a:pt x="855467" y="0"/>
                  </a:lnTo>
                  <a:lnTo>
                    <a:pt x="855467" y="1036359"/>
                  </a:lnTo>
                  <a:lnTo>
                    <a:pt x="0" y="1036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9177687" y="3295712"/>
            <a:ext cx="8226051" cy="777269"/>
            <a:chOff x="0" y="0"/>
            <a:chExt cx="10968068" cy="103635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55467" cy="1036359"/>
            </a:xfrm>
            <a:custGeom>
              <a:avLst/>
              <a:gdLst/>
              <a:ahLst/>
              <a:cxnLst/>
              <a:rect l="l" t="t" r="r" b="b"/>
              <a:pathLst>
                <a:path w="855467" h="1036359">
                  <a:moveTo>
                    <a:pt x="0" y="0"/>
                  </a:moveTo>
                  <a:lnTo>
                    <a:pt x="855467" y="0"/>
                  </a:lnTo>
                  <a:lnTo>
                    <a:pt x="855467" y="1036359"/>
                  </a:lnTo>
                  <a:lnTo>
                    <a:pt x="0" y="1036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1336512" y="77405"/>
              <a:ext cx="9631556" cy="881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83"/>
                </a:lnSpc>
              </a:pPr>
              <a:r>
                <a:rPr lang="en-US" sz="2199" dirty="0" err="1">
                  <a:solidFill>
                    <a:srgbClr val="1F1D1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Какая</a:t>
              </a:r>
              <a:r>
                <a:rPr lang="en-US" sz="2199" dirty="0">
                  <a:solidFill>
                    <a:srgbClr val="1F1D1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199" b="1" dirty="0" err="1">
                  <a:solidFill>
                    <a:srgbClr val="1F1D1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концентрация</a:t>
              </a:r>
              <a:r>
                <a:rPr lang="en-US" sz="2199" b="1" dirty="0">
                  <a:solidFill>
                    <a:srgbClr val="1F1D1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2199" b="1" dirty="0" err="1">
                  <a:solidFill>
                    <a:srgbClr val="1F1D1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водорода</a:t>
              </a:r>
              <a:r>
                <a:rPr lang="en-US" sz="2199" dirty="0">
                  <a:solidFill>
                    <a:srgbClr val="1F1D1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199" dirty="0" err="1">
                  <a:solidFill>
                    <a:srgbClr val="1F1D1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считается</a:t>
              </a:r>
              <a:r>
                <a:rPr lang="en-US" sz="2199" dirty="0">
                  <a:solidFill>
                    <a:srgbClr val="1F1D1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199" b="1" dirty="0" err="1">
                  <a:solidFill>
                    <a:srgbClr val="1F1D1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терапевтической</a:t>
              </a:r>
              <a:r>
                <a:rPr lang="en-US" sz="2199" dirty="0">
                  <a:solidFill>
                    <a:srgbClr val="1F1D1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? 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177687" y="4549260"/>
            <a:ext cx="8226051" cy="797669"/>
            <a:chOff x="0" y="0"/>
            <a:chExt cx="10968068" cy="1063559"/>
          </a:xfrm>
        </p:grpSpPr>
        <p:sp>
          <p:nvSpPr>
            <p:cNvPr id="22" name="Freeform 22"/>
            <p:cNvSpPr/>
            <p:nvPr/>
          </p:nvSpPr>
          <p:spPr>
            <a:xfrm>
              <a:off x="0" y="90922"/>
              <a:ext cx="1036725" cy="972637"/>
            </a:xfrm>
            <a:custGeom>
              <a:avLst/>
              <a:gdLst/>
              <a:ahLst/>
              <a:cxnLst/>
              <a:rect l="l" t="t" r="r" b="b"/>
              <a:pathLst>
                <a:path w="1036725" h="972637">
                  <a:moveTo>
                    <a:pt x="0" y="0"/>
                  </a:moveTo>
                  <a:lnTo>
                    <a:pt x="1036725" y="0"/>
                  </a:lnTo>
                  <a:lnTo>
                    <a:pt x="1036725" y="972637"/>
                  </a:lnTo>
                  <a:lnTo>
                    <a:pt x="0" y="972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1336512" y="0"/>
              <a:ext cx="9631556" cy="4370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83"/>
                </a:lnSpc>
              </a:pPr>
              <a:r>
                <a:rPr lang="en-US" sz="2199">
                  <a:solidFill>
                    <a:srgbClr val="1F1D1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Все, что выше</a:t>
              </a:r>
              <a:r>
                <a:rPr lang="en-US" sz="2199" b="1">
                  <a:solidFill>
                    <a:srgbClr val="1F1D1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1 ppm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0224835" y="5019142"/>
            <a:ext cx="7223667" cy="327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3"/>
              </a:lnSpc>
            </a:pPr>
            <a:r>
              <a:rPr lang="en-US" sz="2199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1 ppм = 1 пропромиля = 1 миллионная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9177687" y="7076699"/>
            <a:ext cx="8226051" cy="801243"/>
            <a:chOff x="0" y="0"/>
            <a:chExt cx="10968068" cy="1068324"/>
          </a:xfrm>
        </p:grpSpPr>
        <p:sp>
          <p:nvSpPr>
            <p:cNvPr id="26" name="Freeform 26"/>
            <p:cNvSpPr/>
            <p:nvPr/>
          </p:nvSpPr>
          <p:spPr>
            <a:xfrm>
              <a:off x="0" y="95687"/>
              <a:ext cx="1036725" cy="972637"/>
            </a:xfrm>
            <a:custGeom>
              <a:avLst/>
              <a:gdLst/>
              <a:ahLst/>
              <a:cxnLst/>
              <a:rect l="l" t="t" r="r" b="b"/>
              <a:pathLst>
                <a:path w="1036725" h="972637">
                  <a:moveTo>
                    <a:pt x="0" y="0"/>
                  </a:moveTo>
                  <a:lnTo>
                    <a:pt x="1036725" y="0"/>
                  </a:lnTo>
                  <a:lnTo>
                    <a:pt x="1036725" y="972637"/>
                  </a:lnTo>
                  <a:lnTo>
                    <a:pt x="0" y="972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1336512" y="0"/>
              <a:ext cx="9631556" cy="4370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83"/>
                </a:lnSpc>
              </a:pPr>
              <a:r>
                <a:rPr lang="en-US" sz="2199">
                  <a:solidFill>
                    <a:srgbClr val="1F1D1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7,5 ppm 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0180071" y="7547361"/>
            <a:ext cx="7223667" cy="661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3"/>
              </a:lnSpc>
            </a:pPr>
            <a:r>
              <a:rPr lang="en-US" sz="2199" dirty="0" err="1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Согласно</a:t>
            </a:r>
            <a:r>
              <a:rPr lang="en-US" sz="2199" dirty="0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99" dirty="0" err="1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проведенных</a:t>
            </a:r>
            <a:r>
              <a:rPr lang="en-US" sz="2199" dirty="0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99" dirty="0" err="1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исследований</a:t>
            </a:r>
            <a:r>
              <a:rPr lang="en-US" sz="2199" dirty="0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 в </a:t>
            </a:r>
            <a:r>
              <a:rPr lang="en-US" sz="2199" dirty="0" err="1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национальном</a:t>
            </a:r>
            <a:r>
              <a:rPr lang="en-US" sz="2199" dirty="0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99" dirty="0" err="1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институте</a:t>
            </a:r>
            <a:r>
              <a:rPr lang="en-US" sz="2199" dirty="0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99" dirty="0" err="1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Химии</a:t>
            </a:r>
            <a:r>
              <a:rPr lang="en-US" sz="2199" dirty="0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 г. </a:t>
            </a:r>
            <a:r>
              <a:rPr lang="en-US" sz="2199" dirty="0" err="1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Белград</a:t>
            </a:r>
            <a:r>
              <a:rPr lang="en-US" sz="2199" dirty="0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2860" y="-592453"/>
            <a:ext cx="20349280" cy="11471907"/>
          </a:xfrm>
          <a:custGeom>
            <a:avLst/>
            <a:gdLst/>
            <a:ahLst/>
            <a:cxnLst/>
            <a:rect l="l" t="t" r="r" b="b"/>
            <a:pathLst>
              <a:path w="20349280" h="11471907">
                <a:moveTo>
                  <a:pt x="0" y="0"/>
                </a:moveTo>
                <a:lnTo>
                  <a:pt x="20349280" y="0"/>
                </a:lnTo>
                <a:lnTo>
                  <a:pt x="20349280" y="11471906"/>
                </a:lnTo>
                <a:lnTo>
                  <a:pt x="0" y="114719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53443" y="9384163"/>
            <a:ext cx="1453670" cy="428324"/>
            <a:chOff x="0" y="0"/>
            <a:chExt cx="1938226" cy="57109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938226" cy="571099"/>
              <a:chOff x="0" y="0"/>
              <a:chExt cx="952367" cy="28061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952367" cy="280615"/>
              </a:xfrm>
              <a:custGeom>
                <a:avLst/>
                <a:gdLst/>
                <a:ahLst/>
                <a:cxnLst/>
                <a:rect l="l" t="t" r="r" b="b"/>
                <a:pathLst>
                  <a:path w="952367" h="280615">
                    <a:moveTo>
                      <a:pt x="140308" y="0"/>
                    </a:moveTo>
                    <a:lnTo>
                      <a:pt x="812059" y="0"/>
                    </a:lnTo>
                    <a:cubicBezTo>
                      <a:pt x="889549" y="0"/>
                      <a:pt x="952367" y="62818"/>
                      <a:pt x="952367" y="140308"/>
                    </a:cubicBezTo>
                    <a:lnTo>
                      <a:pt x="952367" y="140308"/>
                    </a:lnTo>
                    <a:cubicBezTo>
                      <a:pt x="952367" y="177519"/>
                      <a:pt x="937585" y="213207"/>
                      <a:pt x="911272" y="239520"/>
                    </a:cubicBezTo>
                    <a:cubicBezTo>
                      <a:pt x="884959" y="265833"/>
                      <a:pt x="849271" y="280615"/>
                      <a:pt x="812059" y="280615"/>
                    </a:cubicBezTo>
                    <a:lnTo>
                      <a:pt x="140308" y="280615"/>
                    </a:lnTo>
                    <a:cubicBezTo>
                      <a:pt x="62818" y="280615"/>
                      <a:pt x="0" y="217797"/>
                      <a:pt x="0" y="140308"/>
                    </a:cubicBezTo>
                    <a:lnTo>
                      <a:pt x="0" y="140308"/>
                    </a:lnTo>
                    <a:cubicBezTo>
                      <a:pt x="0" y="62818"/>
                      <a:pt x="62818" y="0"/>
                      <a:pt x="14030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28575"/>
                <a:ext cx="952367" cy="309190"/>
              </a:xfrm>
              <a:prstGeom prst="rect">
                <a:avLst/>
              </a:prstGeom>
            </p:spPr>
            <p:txBody>
              <a:bodyPr lIns="40640" tIns="40640" rIns="40640" bIns="40640" rtlCol="0" anchor="ctr"/>
              <a:lstStyle/>
              <a:p>
                <a:pPr algn="ctr">
                  <a:lnSpc>
                    <a:spcPts val="2127"/>
                  </a:lnSpc>
                </a:pPr>
                <a:endParaRPr/>
              </a:p>
            </p:txBody>
          </p:sp>
        </p:grpSp>
        <p:sp>
          <p:nvSpPr>
            <p:cNvPr id="7" name="AutoShape 7"/>
            <p:cNvSpPr/>
            <p:nvPr/>
          </p:nvSpPr>
          <p:spPr>
            <a:xfrm>
              <a:off x="509295" y="285549"/>
              <a:ext cx="952100" cy="0"/>
            </a:xfrm>
            <a:prstGeom prst="line">
              <a:avLst/>
            </a:prstGeom>
            <a:ln w="25400" cap="flat">
              <a:solidFill>
                <a:srgbClr val="000000">
                  <a:alpha val="70980"/>
                </a:srgbClr>
              </a:solidFill>
              <a:prstDash val="solid"/>
              <a:headEnd type="none" w="sm" len="sm"/>
              <a:tailEnd type="arrow" w="med" len="sm"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471603" y="471603"/>
            <a:ext cx="557097" cy="557097"/>
            <a:chOff x="0" y="0"/>
            <a:chExt cx="742796" cy="742796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742796" cy="742796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35867" tIns="35867" rIns="35867" bIns="35867" rtlCol="0" anchor="ctr"/>
              <a:lstStyle/>
              <a:p>
                <a:pPr algn="ctr">
                  <a:lnSpc>
                    <a:spcPts val="2123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62386" y="100846"/>
              <a:ext cx="618023" cy="493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>
                  <a:solidFill>
                    <a:srgbClr val="000000">
                      <a:alpha val="82745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05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6181928" y="285486"/>
            <a:ext cx="1815684" cy="846172"/>
          </a:xfrm>
          <a:custGeom>
            <a:avLst/>
            <a:gdLst/>
            <a:ahLst/>
            <a:cxnLst/>
            <a:rect l="l" t="t" r="r" b="b"/>
            <a:pathLst>
              <a:path w="1815684" h="846172">
                <a:moveTo>
                  <a:pt x="0" y="0"/>
                </a:moveTo>
                <a:lnTo>
                  <a:pt x="1815684" y="0"/>
                </a:lnTo>
                <a:lnTo>
                  <a:pt x="1815684" y="846172"/>
                </a:lnTo>
                <a:lnTo>
                  <a:pt x="0" y="8461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3286760"/>
            <a:ext cx="14316778" cy="370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60"/>
              </a:lnSpc>
              <a:spcBef>
                <a:spcPct val="0"/>
              </a:spcBef>
            </a:pPr>
            <a:r>
              <a:rPr lang="en-US" sz="8000" b="1">
                <a:solidFill>
                  <a:srgbClr val="1F1D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МЕХАНИЗМЫ РАБОТЫ МОЛЕКУЛЯРНОГО ВОДОРОДА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353443" y="9384163"/>
            <a:ext cx="1453670" cy="428324"/>
            <a:chOff x="0" y="0"/>
            <a:chExt cx="1938226" cy="57109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938226" cy="571099"/>
              <a:chOff x="0" y="0"/>
              <a:chExt cx="952367" cy="28061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52367" cy="280615"/>
              </a:xfrm>
              <a:custGeom>
                <a:avLst/>
                <a:gdLst/>
                <a:ahLst/>
                <a:cxnLst/>
                <a:rect l="l" t="t" r="r" b="b"/>
                <a:pathLst>
                  <a:path w="952367" h="280615">
                    <a:moveTo>
                      <a:pt x="140308" y="0"/>
                    </a:moveTo>
                    <a:lnTo>
                      <a:pt x="812059" y="0"/>
                    </a:lnTo>
                    <a:cubicBezTo>
                      <a:pt x="889549" y="0"/>
                      <a:pt x="952367" y="62818"/>
                      <a:pt x="952367" y="140308"/>
                    </a:cubicBezTo>
                    <a:lnTo>
                      <a:pt x="952367" y="140308"/>
                    </a:lnTo>
                    <a:cubicBezTo>
                      <a:pt x="952367" y="177519"/>
                      <a:pt x="937585" y="213207"/>
                      <a:pt x="911272" y="239520"/>
                    </a:cubicBezTo>
                    <a:cubicBezTo>
                      <a:pt x="884959" y="265833"/>
                      <a:pt x="849271" y="280615"/>
                      <a:pt x="812059" y="280615"/>
                    </a:cubicBezTo>
                    <a:lnTo>
                      <a:pt x="140308" y="280615"/>
                    </a:lnTo>
                    <a:cubicBezTo>
                      <a:pt x="62818" y="280615"/>
                      <a:pt x="0" y="217797"/>
                      <a:pt x="0" y="140308"/>
                    </a:cubicBezTo>
                    <a:lnTo>
                      <a:pt x="0" y="140308"/>
                    </a:lnTo>
                    <a:cubicBezTo>
                      <a:pt x="0" y="62818"/>
                      <a:pt x="62818" y="0"/>
                      <a:pt x="14030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952367" cy="309190"/>
              </a:xfrm>
              <a:prstGeom prst="rect">
                <a:avLst/>
              </a:prstGeom>
            </p:spPr>
            <p:txBody>
              <a:bodyPr lIns="40640" tIns="40640" rIns="40640" bIns="40640" rtlCol="0" anchor="ctr"/>
              <a:lstStyle/>
              <a:p>
                <a:pPr algn="ctr">
                  <a:lnSpc>
                    <a:spcPts val="2127"/>
                  </a:lnSpc>
                </a:pPr>
                <a:endParaRPr/>
              </a:p>
            </p:txBody>
          </p:sp>
        </p:grpSp>
        <p:sp>
          <p:nvSpPr>
            <p:cNvPr id="6" name="AutoShape 6"/>
            <p:cNvSpPr/>
            <p:nvPr/>
          </p:nvSpPr>
          <p:spPr>
            <a:xfrm>
              <a:off x="509295" y="285549"/>
              <a:ext cx="952100" cy="0"/>
            </a:xfrm>
            <a:prstGeom prst="line">
              <a:avLst/>
            </a:prstGeom>
            <a:ln w="25400" cap="flat">
              <a:solidFill>
                <a:srgbClr val="000000">
                  <a:alpha val="70980"/>
                </a:srgbClr>
              </a:solidFill>
              <a:prstDash val="solid"/>
              <a:headEnd type="none" w="sm" len="sm"/>
              <a:tailEnd type="arrow" w="med" len="sm"/>
            </a:ln>
          </p:spPr>
        </p:sp>
      </p:grpSp>
      <p:sp>
        <p:nvSpPr>
          <p:cNvPr id="7" name="Freeform 7"/>
          <p:cNvSpPr/>
          <p:nvPr/>
        </p:nvSpPr>
        <p:spPr>
          <a:xfrm rot="10357474">
            <a:off x="-2930472" y="-2102986"/>
            <a:ext cx="15371660" cy="4205972"/>
          </a:xfrm>
          <a:custGeom>
            <a:avLst/>
            <a:gdLst/>
            <a:ahLst/>
            <a:cxnLst/>
            <a:rect l="l" t="t" r="r" b="b"/>
            <a:pathLst>
              <a:path w="15371660" h="4205972">
                <a:moveTo>
                  <a:pt x="0" y="0"/>
                </a:moveTo>
                <a:lnTo>
                  <a:pt x="15371660" y="0"/>
                </a:lnTo>
                <a:lnTo>
                  <a:pt x="15371660" y="4205972"/>
                </a:lnTo>
                <a:lnTo>
                  <a:pt x="0" y="42059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621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471603" y="471603"/>
            <a:ext cx="557097" cy="557097"/>
            <a:chOff x="0" y="0"/>
            <a:chExt cx="742796" cy="742796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742796" cy="742796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35867" tIns="35867" rIns="35867" bIns="35867" rtlCol="0" anchor="ctr"/>
              <a:lstStyle/>
              <a:p>
                <a:pPr algn="ctr">
                  <a:lnSpc>
                    <a:spcPts val="2123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62386" y="100846"/>
              <a:ext cx="618023" cy="493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>
                  <a:solidFill>
                    <a:srgbClr val="000000">
                      <a:alpha val="82745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06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963839" y="1710376"/>
            <a:ext cx="6295461" cy="3839624"/>
            <a:chOff x="0" y="0"/>
            <a:chExt cx="1212343" cy="73941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12343" cy="739412"/>
            </a:xfrm>
            <a:custGeom>
              <a:avLst/>
              <a:gdLst/>
              <a:ahLst/>
              <a:cxnLst/>
              <a:rect l="l" t="t" r="r" b="b"/>
              <a:pathLst>
                <a:path w="1212343" h="739412">
                  <a:moveTo>
                    <a:pt x="24595" y="0"/>
                  </a:moveTo>
                  <a:lnTo>
                    <a:pt x="1187748" y="0"/>
                  </a:lnTo>
                  <a:cubicBezTo>
                    <a:pt x="1194271" y="0"/>
                    <a:pt x="1200527" y="2591"/>
                    <a:pt x="1205139" y="7204"/>
                  </a:cubicBezTo>
                  <a:cubicBezTo>
                    <a:pt x="1209752" y="11816"/>
                    <a:pt x="1212343" y="18072"/>
                    <a:pt x="1212343" y="24595"/>
                  </a:cubicBezTo>
                  <a:lnTo>
                    <a:pt x="1212343" y="714817"/>
                  </a:lnTo>
                  <a:cubicBezTo>
                    <a:pt x="1212343" y="728401"/>
                    <a:pt x="1201332" y="739412"/>
                    <a:pt x="1187748" y="739412"/>
                  </a:cubicBezTo>
                  <a:lnTo>
                    <a:pt x="24595" y="739412"/>
                  </a:lnTo>
                  <a:cubicBezTo>
                    <a:pt x="11012" y="739412"/>
                    <a:pt x="0" y="728401"/>
                    <a:pt x="0" y="714817"/>
                  </a:cubicBezTo>
                  <a:lnTo>
                    <a:pt x="0" y="24595"/>
                  </a:lnTo>
                  <a:cubicBezTo>
                    <a:pt x="0" y="11012"/>
                    <a:pt x="11012" y="0"/>
                    <a:pt x="245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9469AB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212343" cy="777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8700" y="5304376"/>
            <a:ext cx="6295461" cy="3839624"/>
            <a:chOff x="0" y="0"/>
            <a:chExt cx="1212343" cy="73941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12343" cy="739412"/>
            </a:xfrm>
            <a:custGeom>
              <a:avLst/>
              <a:gdLst/>
              <a:ahLst/>
              <a:cxnLst/>
              <a:rect l="l" t="t" r="r" b="b"/>
              <a:pathLst>
                <a:path w="1212343" h="739412">
                  <a:moveTo>
                    <a:pt x="24595" y="0"/>
                  </a:moveTo>
                  <a:lnTo>
                    <a:pt x="1187748" y="0"/>
                  </a:lnTo>
                  <a:cubicBezTo>
                    <a:pt x="1194271" y="0"/>
                    <a:pt x="1200527" y="2591"/>
                    <a:pt x="1205139" y="7204"/>
                  </a:cubicBezTo>
                  <a:cubicBezTo>
                    <a:pt x="1209752" y="11816"/>
                    <a:pt x="1212343" y="18072"/>
                    <a:pt x="1212343" y="24595"/>
                  </a:cubicBezTo>
                  <a:lnTo>
                    <a:pt x="1212343" y="714817"/>
                  </a:lnTo>
                  <a:cubicBezTo>
                    <a:pt x="1212343" y="728401"/>
                    <a:pt x="1201332" y="739412"/>
                    <a:pt x="1187748" y="739412"/>
                  </a:cubicBezTo>
                  <a:lnTo>
                    <a:pt x="24595" y="739412"/>
                  </a:lnTo>
                  <a:cubicBezTo>
                    <a:pt x="11012" y="739412"/>
                    <a:pt x="0" y="728401"/>
                    <a:pt x="0" y="714817"/>
                  </a:cubicBezTo>
                  <a:lnTo>
                    <a:pt x="0" y="24595"/>
                  </a:lnTo>
                  <a:cubicBezTo>
                    <a:pt x="0" y="11012"/>
                    <a:pt x="11012" y="0"/>
                    <a:pt x="245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9469AB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212343" cy="777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116911" y="1832176"/>
            <a:ext cx="5989317" cy="3596025"/>
            <a:chOff x="0" y="0"/>
            <a:chExt cx="1179683" cy="70828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79683" cy="708289"/>
            </a:xfrm>
            <a:custGeom>
              <a:avLst/>
              <a:gdLst/>
              <a:ahLst/>
              <a:cxnLst/>
              <a:rect l="l" t="t" r="r" b="b"/>
              <a:pathLst>
                <a:path w="1179683" h="708289">
                  <a:moveTo>
                    <a:pt x="29730" y="0"/>
                  </a:moveTo>
                  <a:lnTo>
                    <a:pt x="1149952" y="0"/>
                  </a:lnTo>
                  <a:cubicBezTo>
                    <a:pt x="1157837" y="0"/>
                    <a:pt x="1165399" y="3132"/>
                    <a:pt x="1170975" y="8708"/>
                  </a:cubicBezTo>
                  <a:cubicBezTo>
                    <a:pt x="1176550" y="14283"/>
                    <a:pt x="1179683" y="21845"/>
                    <a:pt x="1179683" y="29730"/>
                  </a:cubicBezTo>
                  <a:lnTo>
                    <a:pt x="1179683" y="678559"/>
                  </a:lnTo>
                  <a:cubicBezTo>
                    <a:pt x="1179683" y="694979"/>
                    <a:pt x="1166372" y="708289"/>
                    <a:pt x="1149952" y="708289"/>
                  </a:cubicBezTo>
                  <a:lnTo>
                    <a:pt x="29730" y="708289"/>
                  </a:lnTo>
                  <a:cubicBezTo>
                    <a:pt x="21845" y="708289"/>
                    <a:pt x="14283" y="705157"/>
                    <a:pt x="8708" y="699581"/>
                  </a:cubicBezTo>
                  <a:cubicBezTo>
                    <a:pt x="3132" y="694006"/>
                    <a:pt x="0" y="686444"/>
                    <a:pt x="0" y="678559"/>
                  </a:cubicBezTo>
                  <a:lnTo>
                    <a:pt x="0" y="29730"/>
                  </a:lnTo>
                  <a:cubicBezTo>
                    <a:pt x="0" y="21845"/>
                    <a:pt x="3132" y="14283"/>
                    <a:pt x="8708" y="8708"/>
                  </a:cubicBezTo>
                  <a:cubicBezTo>
                    <a:pt x="14283" y="3132"/>
                    <a:pt x="21845" y="0"/>
                    <a:pt x="29730" y="0"/>
                  </a:cubicBezTo>
                  <a:close/>
                </a:path>
              </a:pathLst>
            </a:custGeom>
            <a:blipFill>
              <a:blip r:embed="rId3"/>
              <a:stretch>
                <a:fillRect t="-2373" b="-2000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1181772" y="5426175"/>
            <a:ext cx="5989317" cy="3596025"/>
            <a:chOff x="0" y="0"/>
            <a:chExt cx="1179683" cy="70828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79683" cy="708289"/>
            </a:xfrm>
            <a:custGeom>
              <a:avLst/>
              <a:gdLst/>
              <a:ahLst/>
              <a:cxnLst/>
              <a:rect l="l" t="t" r="r" b="b"/>
              <a:pathLst>
                <a:path w="1179683" h="708289">
                  <a:moveTo>
                    <a:pt x="29730" y="0"/>
                  </a:moveTo>
                  <a:lnTo>
                    <a:pt x="1149952" y="0"/>
                  </a:lnTo>
                  <a:cubicBezTo>
                    <a:pt x="1157837" y="0"/>
                    <a:pt x="1165399" y="3132"/>
                    <a:pt x="1170975" y="8708"/>
                  </a:cubicBezTo>
                  <a:cubicBezTo>
                    <a:pt x="1176550" y="14283"/>
                    <a:pt x="1179683" y="21845"/>
                    <a:pt x="1179683" y="29730"/>
                  </a:cubicBezTo>
                  <a:lnTo>
                    <a:pt x="1179683" y="678559"/>
                  </a:lnTo>
                  <a:cubicBezTo>
                    <a:pt x="1179683" y="694979"/>
                    <a:pt x="1166372" y="708289"/>
                    <a:pt x="1149952" y="708289"/>
                  </a:cubicBezTo>
                  <a:lnTo>
                    <a:pt x="29730" y="708289"/>
                  </a:lnTo>
                  <a:cubicBezTo>
                    <a:pt x="21845" y="708289"/>
                    <a:pt x="14283" y="705157"/>
                    <a:pt x="8708" y="699581"/>
                  </a:cubicBezTo>
                  <a:cubicBezTo>
                    <a:pt x="3132" y="694006"/>
                    <a:pt x="0" y="686444"/>
                    <a:pt x="0" y="678559"/>
                  </a:cubicBezTo>
                  <a:lnTo>
                    <a:pt x="0" y="29730"/>
                  </a:lnTo>
                  <a:cubicBezTo>
                    <a:pt x="0" y="21845"/>
                    <a:pt x="3132" y="14283"/>
                    <a:pt x="8708" y="8708"/>
                  </a:cubicBezTo>
                  <a:cubicBezTo>
                    <a:pt x="14283" y="3132"/>
                    <a:pt x="21845" y="0"/>
                    <a:pt x="29730" y="0"/>
                  </a:cubicBezTo>
                  <a:close/>
                </a:path>
              </a:pathLst>
            </a:custGeom>
            <a:blipFill>
              <a:blip r:embed="rId4"/>
              <a:stretch>
                <a:fillRect l="-12057" r="-12057"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1028700" y="3322890"/>
            <a:ext cx="8357447" cy="1327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В современном мире наша кожа и организм в целом подвергаются множеству вредных факторов, которые приводят к </a:t>
            </a:r>
            <a:r>
              <a:rPr lang="en-US" sz="2195" b="1">
                <a:solidFill>
                  <a:srgbClr val="1F1D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преждевременному старению и хроническим заболеваниям</a:t>
            </a:r>
            <a:r>
              <a:rPr lang="en-US" sz="2195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482404" y="6015327"/>
            <a:ext cx="8776896" cy="1661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Одна из главных угроз — </a:t>
            </a:r>
            <a:r>
              <a:rPr lang="en-US" sz="2195" b="1">
                <a:solidFill>
                  <a:srgbClr val="1F1D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окислительный стресс</a:t>
            </a:r>
            <a:r>
              <a:rPr lang="en-US" sz="2195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Это процесс повреждения клеток и тканей активными формами кислорода (АФК) — свободными радикалами. Окислительный стресс происходит, когда антиоксидантная система организма не справляется со своими задачами.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482404" y="8149451"/>
            <a:ext cx="8776896" cy="994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Он является причиной </a:t>
            </a:r>
            <a:r>
              <a:rPr lang="en-US" sz="2195" b="1">
                <a:solidFill>
                  <a:srgbClr val="1F1D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обезвоживания и увядании кожи</a:t>
            </a:r>
            <a:r>
              <a:rPr lang="en-US" sz="2195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, появления морщин, потери тонуса и упругости кожи, а также старения организма в целом.</a:t>
            </a:r>
          </a:p>
        </p:txBody>
      </p:sp>
      <p:sp>
        <p:nvSpPr>
          <p:cNvPr id="26" name="Freeform 26"/>
          <p:cNvSpPr/>
          <p:nvPr/>
        </p:nvSpPr>
        <p:spPr>
          <a:xfrm>
            <a:off x="16181928" y="285486"/>
            <a:ext cx="1815684" cy="846172"/>
          </a:xfrm>
          <a:custGeom>
            <a:avLst/>
            <a:gdLst/>
            <a:ahLst/>
            <a:cxnLst/>
            <a:rect l="l" t="t" r="r" b="b"/>
            <a:pathLst>
              <a:path w="1815684" h="846172">
                <a:moveTo>
                  <a:pt x="0" y="0"/>
                </a:moveTo>
                <a:lnTo>
                  <a:pt x="1815684" y="0"/>
                </a:lnTo>
                <a:lnTo>
                  <a:pt x="1815684" y="846172"/>
                </a:lnTo>
                <a:lnTo>
                  <a:pt x="0" y="8461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028700" y="1374405"/>
            <a:ext cx="9710783" cy="534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70"/>
              </a:lnSpc>
              <a:spcBef>
                <a:spcPct val="0"/>
              </a:spcBef>
            </a:pPr>
            <a:r>
              <a:rPr lang="en-US" sz="3500" b="1">
                <a:solidFill>
                  <a:srgbClr val="1F1D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ОКИСЛИТЕЛЬНЫЙ СТРЕСС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26848" y="1560919"/>
            <a:ext cx="2478981" cy="2479384"/>
            <a:chOff x="0" y="0"/>
            <a:chExt cx="508344" cy="5084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8344" cy="508427"/>
            </a:xfrm>
            <a:custGeom>
              <a:avLst/>
              <a:gdLst/>
              <a:ahLst/>
              <a:cxnLst/>
              <a:rect l="l" t="t" r="r" b="b"/>
              <a:pathLst>
                <a:path w="508344" h="508427">
                  <a:moveTo>
                    <a:pt x="71830" y="0"/>
                  </a:moveTo>
                  <a:lnTo>
                    <a:pt x="436515" y="0"/>
                  </a:lnTo>
                  <a:cubicBezTo>
                    <a:pt x="476185" y="0"/>
                    <a:pt x="508344" y="32159"/>
                    <a:pt x="508344" y="71830"/>
                  </a:cubicBezTo>
                  <a:lnTo>
                    <a:pt x="508344" y="436597"/>
                  </a:lnTo>
                  <a:cubicBezTo>
                    <a:pt x="508344" y="455648"/>
                    <a:pt x="500776" y="473918"/>
                    <a:pt x="487306" y="487389"/>
                  </a:cubicBezTo>
                  <a:cubicBezTo>
                    <a:pt x="473835" y="500859"/>
                    <a:pt x="455565" y="508427"/>
                    <a:pt x="436515" y="508427"/>
                  </a:cubicBezTo>
                  <a:lnTo>
                    <a:pt x="71830" y="508427"/>
                  </a:lnTo>
                  <a:cubicBezTo>
                    <a:pt x="32159" y="508427"/>
                    <a:pt x="0" y="476268"/>
                    <a:pt x="0" y="436597"/>
                  </a:cubicBezTo>
                  <a:lnTo>
                    <a:pt x="0" y="71830"/>
                  </a:lnTo>
                  <a:cubicBezTo>
                    <a:pt x="0" y="52779"/>
                    <a:pt x="7568" y="34509"/>
                    <a:pt x="21038" y="21038"/>
                  </a:cubicBezTo>
                  <a:cubicBezTo>
                    <a:pt x="34509" y="7568"/>
                    <a:pt x="52779" y="0"/>
                    <a:pt x="71830" y="0"/>
                  </a:cubicBezTo>
                  <a:close/>
                </a:path>
              </a:pathLst>
            </a:custGeom>
            <a:blipFill>
              <a:blip r:embed="rId2"/>
              <a:stretch>
                <a:fillRect l="-37553" t="-8359" r="-25012"/>
              </a:stretch>
            </a:blipFill>
            <a:ln w="19050" cap="rnd">
              <a:solidFill>
                <a:srgbClr val="9469AB"/>
              </a:solidFill>
              <a:prstDash val="solid"/>
              <a:round/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12044059" y="1560919"/>
            <a:ext cx="2478981" cy="2479384"/>
            <a:chOff x="0" y="0"/>
            <a:chExt cx="508344" cy="50842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8344" cy="508427"/>
            </a:xfrm>
            <a:custGeom>
              <a:avLst/>
              <a:gdLst/>
              <a:ahLst/>
              <a:cxnLst/>
              <a:rect l="l" t="t" r="r" b="b"/>
              <a:pathLst>
                <a:path w="508344" h="508427">
                  <a:moveTo>
                    <a:pt x="71830" y="0"/>
                  </a:moveTo>
                  <a:lnTo>
                    <a:pt x="436515" y="0"/>
                  </a:lnTo>
                  <a:cubicBezTo>
                    <a:pt x="476185" y="0"/>
                    <a:pt x="508344" y="32159"/>
                    <a:pt x="508344" y="71830"/>
                  </a:cubicBezTo>
                  <a:lnTo>
                    <a:pt x="508344" y="436597"/>
                  </a:lnTo>
                  <a:cubicBezTo>
                    <a:pt x="508344" y="455648"/>
                    <a:pt x="500776" y="473918"/>
                    <a:pt x="487306" y="487389"/>
                  </a:cubicBezTo>
                  <a:cubicBezTo>
                    <a:pt x="473835" y="500859"/>
                    <a:pt x="455565" y="508427"/>
                    <a:pt x="436515" y="508427"/>
                  </a:cubicBezTo>
                  <a:lnTo>
                    <a:pt x="71830" y="508427"/>
                  </a:lnTo>
                  <a:cubicBezTo>
                    <a:pt x="32159" y="508427"/>
                    <a:pt x="0" y="476268"/>
                    <a:pt x="0" y="436597"/>
                  </a:cubicBezTo>
                  <a:lnTo>
                    <a:pt x="0" y="71830"/>
                  </a:lnTo>
                  <a:cubicBezTo>
                    <a:pt x="0" y="52779"/>
                    <a:pt x="7568" y="34509"/>
                    <a:pt x="21038" y="21038"/>
                  </a:cubicBezTo>
                  <a:cubicBezTo>
                    <a:pt x="34509" y="7568"/>
                    <a:pt x="52779" y="0"/>
                    <a:pt x="71830" y="0"/>
                  </a:cubicBezTo>
                  <a:close/>
                </a:path>
              </a:pathLst>
            </a:custGeom>
            <a:blipFill>
              <a:blip r:embed="rId3"/>
              <a:stretch>
                <a:fillRect l="-33346" r="-33346"/>
              </a:stretch>
            </a:blipFill>
            <a:ln w="19050" cap="rnd">
              <a:solidFill>
                <a:srgbClr val="9469AB"/>
              </a:solidFill>
              <a:prstDash val="solid"/>
              <a:round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14757189" y="5279655"/>
            <a:ext cx="2478981" cy="2479384"/>
            <a:chOff x="0" y="0"/>
            <a:chExt cx="508344" cy="5084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8344" cy="508427"/>
            </a:xfrm>
            <a:custGeom>
              <a:avLst/>
              <a:gdLst/>
              <a:ahLst/>
              <a:cxnLst/>
              <a:rect l="l" t="t" r="r" b="b"/>
              <a:pathLst>
                <a:path w="508344" h="508427">
                  <a:moveTo>
                    <a:pt x="71830" y="0"/>
                  </a:moveTo>
                  <a:lnTo>
                    <a:pt x="436515" y="0"/>
                  </a:lnTo>
                  <a:cubicBezTo>
                    <a:pt x="476185" y="0"/>
                    <a:pt x="508344" y="32159"/>
                    <a:pt x="508344" y="71830"/>
                  </a:cubicBezTo>
                  <a:lnTo>
                    <a:pt x="508344" y="436597"/>
                  </a:lnTo>
                  <a:cubicBezTo>
                    <a:pt x="508344" y="455648"/>
                    <a:pt x="500776" y="473918"/>
                    <a:pt x="487306" y="487389"/>
                  </a:cubicBezTo>
                  <a:cubicBezTo>
                    <a:pt x="473835" y="500859"/>
                    <a:pt x="455565" y="508427"/>
                    <a:pt x="436515" y="508427"/>
                  </a:cubicBezTo>
                  <a:lnTo>
                    <a:pt x="71830" y="508427"/>
                  </a:lnTo>
                  <a:cubicBezTo>
                    <a:pt x="32159" y="508427"/>
                    <a:pt x="0" y="476268"/>
                    <a:pt x="0" y="436597"/>
                  </a:cubicBezTo>
                  <a:lnTo>
                    <a:pt x="0" y="71830"/>
                  </a:lnTo>
                  <a:cubicBezTo>
                    <a:pt x="0" y="52779"/>
                    <a:pt x="7568" y="34509"/>
                    <a:pt x="21038" y="21038"/>
                  </a:cubicBezTo>
                  <a:cubicBezTo>
                    <a:pt x="34509" y="7568"/>
                    <a:pt x="52779" y="0"/>
                    <a:pt x="71830" y="0"/>
                  </a:cubicBezTo>
                  <a:close/>
                </a:path>
              </a:pathLst>
            </a:custGeom>
            <a:blipFill>
              <a:blip r:embed="rId4"/>
              <a:stretch>
                <a:fillRect l="-29761" t="-19669" r="-19850"/>
              </a:stretch>
            </a:blipFill>
            <a:ln w="19050" cap="rnd">
              <a:solidFill>
                <a:srgbClr val="9469AB"/>
              </a:solidFill>
              <a:prstDash val="solid"/>
              <a:round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9326848" y="5279655"/>
            <a:ext cx="2478981" cy="2479384"/>
            <a:chOff x="0" y="0"/>
            <a:chExt cx="508344" cy="5084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8344" cy="508427"/>
            </a:xfrm>
            <a:custGeom>
              <a:avLst/>
              <a:gdLst/>
              <a:ahLst/>
              <a:cxnLst/>
              <a:rect l="l" t="t" r="r" b="b"/>
              <a:pathLst>
                <a:path w="508344" h="508427">
                  <a:moveTo>
                    <a:pt x="71830" y="0"/>
                  </a:moveTo>
                  <a:lnTo>
                    <a:pt x="436515" y="0"/>
                  </a:lnTo>
                  <a:cubicBezTo>
                    <a:pt x="476185" y="0"/>
                    <a:pt x="508344" y="32159"/>
                    <a:pt x="508344" y="71830"/>
                  </a:cubicBezTo>
                  <a:lnTo>
                    <a:pt x="508344" y="436597"/>
                  </a:lnTo>
                  <a:cubicBezTo>
                    <a:pt x="508344" y="455648"/>
                    <a:pt x="500776" y="473918"/>
                    <a:pt x="487306" y="487389"/>
                  </a:cubicBezTo>
                  <a:cubicBezTo>
                    <a:pt x="473835" y="500859"/>
                    <a:pt x="455565" y="508427"/>
                    <a:pt x="436515" y="508427"/>
                  </a:cubicBezTo>
                  <a:lnTo>
                    <a:pt x="71830" y="508427"/>
                  </a:lnTo>
                  <a:cubicBezTo>
                    <a:pt x="32159" y="508427"/>
                    <a:pt x="0" y="476268"/>
                    <a:pt x="0" y="436597"/>
                  </a:cubicBezTo>
                  <a:lnTo>
                    <a:pt x="0" y="71830"/>
                  </a:lnTo>
                  <a:cubicBezTo>
                    <a:pt x="0" y="52779"/>
                    <a:pt x="7568" y="34509"/>
                    <a:pt x="21038" y="21038"/>
                  </a:cubicBezTo>
                  <a:cubicBezTo>
                    <a:pt x="34509" y="7568"/>
                    <a:pt x="52779" y="0"/>
                    <a:pt x="71830" y="0"/>
                  </a:cubicBezTo>
                  <a:close/>
                </a:path>
              </a:pathLst>
            </a:custGeom>
            <a:blipFill>
              <a:blip r:embed="rId5"/>
              <a:stretch>
                <a:fillRect l="-56456" r="-34051"/>
              </a:stretch>
            </a:blipFill>
            <a:ln w="19050" cap="rnd">
              <a:solidFill>
                <a:srgbClr val="9469AB"/>
              </a:solidFill>
              <a:prstDash val="solid"/>
              <a:round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12040084" y="5279655"/>
            <a:ext cx="2478981" cy="2479384"/>
            <a:chOff x="0" y="0"/>
            <a:chExt cx="508344" cy="50842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08344" cy="508427"/>
            </a:xfrm>
            <a:custGeom>
              <a:avLst/>
              <a:gdLst/>
              <a:ahLst/>
              <a:cxnLst/>
              <a:rect l="l" t="t" r="r" b="b"/>
              <a:pathLst>
                <a:path w="508344" h="508427">
                  <a:moveTo>
                    <a:pt x="71830" y="0"/>
                  </a:moveTo>
                  <a:lnTo>
                    <a:pt x="436515" y="0"/>
                  </a:lnTo>
                  <a:cubicBezTo>
                    <a:pt x="476185" y="0"/>
                    <a:pt x="508344" y="32159"/>
                    <a:pt x="508344" y="71830"/>
                  </a:cubicBezTo>
                  <a:lnTo>
                    <a:pt x="508344" y="436597"/>
                  </a:lnTo>
                  <a:cubicBezTo>
                    <a:pt x="508344" y="455648"/>
                    <a:pt x="500776" y="473918"/>
                    <a:pt x="487306" y="487389"/>
                  </a:cubicBezTo>
                  <a:cubicBezTo>
                    <a:pt x="473835" y="500859"/>
                    <a:pt x="455565" y="508427"/>
                    <a:pt x="436515" y="508427"/>
                  </a:cubicBezTo>
                  <a:lnTo>
                    <a:pt x="71830" y="508427"/>
                  </a:lnTo>
                  <a:cubicBezTo>
                    <a:pt x="32159" y="508427"/>
                    <a:pt x="0" y="476268"/>
                    <a:pt x="0" y="436597"/>
                  </a:cubicBezTo>
                  <a:lnTo>
                    <a:pt x="0" y="71830"/>
                  </a:lnTo>
                  <a:cubicBezTo>
                    <a:pt x="0" y="52779"/>
                    <a:pt x="7568" y="34509"/>
                    <a:pt x="21038" y="21038"/>
                  </a:cubicBezTo>
                  <a:cubicBezTo>
                    <a:pt x="34509" y="7568"/>
                    <a:pt x="52779" y="0"/>
                    <a:pt x="71830" y="0"/>
                  </a:cubicBezTo>
                  <a:close/>
                </a:path>
              </a:pathLst>
            </a:custGeom>
            <a:blipFill>
              <a:blip r:embed="rId6"/>
              <a:stretch>
                <a:fillRect l="-16677" r="-16677"/>
              </a:stretch>
            </a:blipFill>
            <a:ln w="19050" cap="rnd">
              <a:solidFill>
                <a:srgbClr val="9469AB"/>
              </a:solidFill>
              <a:prstDash val="solid"/>
              <a:round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14786131" y="1564905"/>
            <a:ext cx="2478981" cy="2479384"/>
            <a:chOff x="0" y="0"/>
            <a:chExt cx="508344" cy="50842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08344" cy="508427"/>
            </a:xfrm>
            <a:custGeom>
              <a:avLst/>
              <a:gdLst/>
              <a:ahLst/>
              <a:cxnLst/>
              <a:rect l="l" t="t" r="r" b="b"/>
              <a:pathLst>
                <a:path w="508344" h="508427">
                  <a:moveTo>
                    <a:pt x="71830" y="0"/>
                  </a:moveTo>
                  <a:lnTo>
                    <a:pt x="436515" y="0"/>
                  </a:lnTo>
                  <a:cubicBezTo>
                    <a:pt x="476185" y="0"/>
                    <a:pt x="508344" y="32159"/>
                    <a:pt x="508344" y="71830"/>
                  </a:cubicBezTo>
                  <a:lnTo>
                    <a:pt x="508344" y="436597"/>
                  </a:lnTo>
                  <a:cubicBezTo>
                    <a:pt x="508344" y="455648"/>
                    <a:pt x="500776" y="473918"/>
                    <a:pt x="487306" y="487389"/>
                  </a:cubicBezTo>
                  <a:cubicBezTo>
                    <a:pt x="473835" y="500859"/>
                    <a:pt x="455565" y="508427"/>
                    <a:pt x="436515" y="508427"/>
                  </a:cubicBezTo>
                  <a:lnTo>
                    <a:pt x="71830" y="508427"/>
                  </a:lnTo>
                  <a:cubicBezTo>
                    <a:pt x="32159" y="508427"/>
                    <a:pt x="0" y="476268"/>
                    <a:pt x="0" y="436597"/>
                  </a:cubicBezTo>
                  <a:lnTo>
                    <a:pt x="0" y="71830"/>
                  </a:lnTo>
                  <a:cubicBezTo>
                    <a:pt x="0" y="52779"/>
                    <a:pt x="7568" y="34509"/>
                    <a:pt x="21038" y="21038"/>
                  </a:cubicBezTo>
                  <a:cubicBezTo>
                    <a:pt x="34509" y="7568"/>
                    <a:pt x="52779" y="0"/>
                    <a:pt x="71830" y="0"/>
                  </a:cubicBezTo>
                  <a:close/>
                </a:path>
              </a:pathLst>
            </a:custGeom>
            <a:blipFill>
              <a:blip r:embed="rId7"/>
              <a:stretch>
                <a:fillRect l="-37624" r="-12494"/>
              </a:stretch>
            </a:blipFill>
            <a:ln w="19050" cap="rnd">
              <a:solidFill>
                <a:srgbClr val="9469AB"/>
              </a:solidFill>
              <a:prstDash val="solid"/>
              <a:round/>
            </a:ln>
          </p:spPr>
        </p:sp>
      </p:grpSp>
      <p:sp>
        <p:nvSpPr>
          <p:cNvPr id="14" name="TextBox 14"/>
          <p:cNvSpPr txBox="1"/>
          <p:nvPr/>
        </p:nvSpPr>
        <p:spPr>
          <a:xfrm>
            <a:off x="1028700" y="1374405"/>
            <a:ext cx="7967642" cy="1600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70"/>
              </a:lnSpc>
              <a:spcBef>
                <a:spcPct val="0"/>
              </a:spcBef>
            </a:pPr>
            <a:r>
              <a:rPr lang="en-US" sz="3500" b="1">
                <a:solidFill>
                  <a:srgbClr val="1F1D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ОТКУДА БЕРУТСЯ СВОБОДНЫЕ РАДИКАЛЫ И ПОЧЕМУ НАСТУПАЕТ ПЕРЕИЗБЫТОК</a:t>
            </a:r>
          </a:p>
        </p:txBody>
      </p:sp>
      <p:sp>
        <p:nvSpPr>
          <p:cNvPr id="15" name="Freeform 15"/>
          <p:cNvSpPr/>
          <p:nvPr/>
        </p:nvSpPr>
        <p:spPr>
          <a:xfrm rot="-213799">
            <a:off x="-71419" y="7744983"/>
            <a:ext cx="12528779" cy="4420523"/>
          </a:xfrm>
          <a:custGeom>
            <a:avLst/>
            <a:gdLst/>
            <a:ahLst/>
            <a:cxnLst/>
            <a:rect l="l" t="t" r="r" b="b"/>
            <a:pathLst>
              <a:path w="12528779" h="4420523">
                <a:moveTo>
                  <a:pt x="0" y="0"/>
                </a:moveTo>
                <a:lnTo>
                  <a:pt x="12528779" y="0"/>
                </a:lnTo>
                <a:lnTo>
                  <a:pt x="12528779" y="4420523"/>
                </a:lnTo>
                <a:lnTo>
                  <a:pt x="0" y="44205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1391" r="-61385" b="-18307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28700" y="4365114"/>
            <a:ext cx="7967642" cy="2994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Кислород является необходимым условием для жизни. Однако при определенных реакциях он преобразуется в свою активную форму (</a:t>
            </a:r>
            <a:r>
              <a:rPr lang="en-US" sz="2195" b="1">
                <a:solidFill>
                  <a:srgbClr val="1F1D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АФК</a:t>
            </a:r>
            <a:r>
              <a:rPr lang="en-US" sz="2195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). Когда АФК накапливается в организме, это приводит к повреждению клеточной ДНК, белков, липидов и гибели клеток.</a:t>
            </a:r>
          </a:p>
          <a:p>
            <a:pPr algn="l">
              <a:lnSpc>
                <a:spcPts val="2678"/>
              </a:lnSpc>
            </a:pPr>
            <a:endParaRPr lang="en-US" sz="2195">
              <a:solidFill>
                <a:srgbClr val="1F1D1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678"/>
              </a:lnSpc>
            </a:pPr>
            <a:r>
              <a:rPr lang="en-US" sz="2195" b="1">
                <a:solidFill>
                  <a:srgbClr val="1F1D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Основные причины</a:t>
            </a:r>
            <a:r>
              <a:rPr lang="en-US" sz="2195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 образования избыточного количества свободных радикалов: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26848" y="4234790"/>
            <a:ext cx="2478981" cy="661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195" b="1">
                <a:solidFill>
                  <a:srgbClr val="1F1D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Загрязненная экология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044059" y="4234790"/>
            <a:ext cx="2478981" cy="661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195" b="1">
                <a:solidFill>
                  <a:srgbClr val="1F1D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Вредные привычки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757189" y="7953526"/>
            <a:ext cx="2478981" cy="661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195" b="1">
                <a:solidFill>
                  <a:srgbClr val="1F1D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Стрессы и нервные срывы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326848" y="7949540"/>
            <a:ext cx="2478981" cy="661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195" b="1">
                <a:solidFill>
                  <a:srgbClr val="1F1D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Вредное питание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782803" y="7949540"/>
            <a:ext cx="3001491" cy="661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195" b="1">
                <a:solidFill>
                  <a:srgbClr val="1F1D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Ультрафиолетовые лучи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761164" y="4234790"/>
            <a:ext cx="2557238" cy="661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195" b="1">
                <a:solidFill>
                  <a:srgbClr val="1F1D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Изнурительные тренировки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6353443" y="9384163"/>
            <a:ext cx="1453670" cy="428324"/>
            <a:chOff x="0" y="0"/>
            <a:chExt cx="1938226" cy="571099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1938226" cy="571099"/>
              <a:chOff x="0" y="0"/>
              <a:chExt cx="952367" cy="280615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952367" cy="280615"/>
              </a:xfrm>
              <a:custGeom>
                <a:avLst/>
                <a:gdLst/>
                <a:ahLst/>
                <a:cxnLst/>
                <a:rect l="l" t="t" r="r" b="b"/>
                <a:pathLst>
                  <a:path w="952367" h="280615">
                    <a:moveTo>
                      <a:pt x="140308" y="0"/>
                    </a:moveTo>
                    <a:lnTo>
                      <a:pt x="812059" y="0"/>
                    </a:lnTo>
                    <a:cubicBezTo>
                      <a:pt x="889549" y="0"/>
                      <a:pt x="952367" y="62818"/>
                      <a:pt x="952367" y="140308"/>
                    </a:cubicBezTo>
                    <a:lnTo>
                      <a:pt x="952367" y="140308"/>
                    </a:lnTo>
                    <a:cubicBezTo>
                      <a:pt x="952367" y="177519"/>
                      <a:pt x="937585" y="213207"/>
                      <a:pt x="911272" y="239520"/>
                    </a:cubicBezTo>
                    <a:cubicBezTo>
                      <a:pt x="884959" y="265833"/>
                      <a:pt x="849271" y="280615"/>
                      <a:pt x="812059" y="280615"/>
                    </a:cubicBezTo>
                    <a:lnTo>
                      <a:pt x="140308" y="280615"/>
                    </a:lnTo>
                    <a:cubicBezTo>
                      <a:pt x="62818" y="280615"/>
                      <a:pt x="0" y="217797"/>
                      <a:pt x="0" y="140308"/>
                    </a:cubicBezTo>
                    <a:lnTo>
                      <a:pt x="0" y="140308"/>
                    </a:lnTo>
                    <a:cubicBezTo>
                      <a:pt x="0" y="62818"/>
                      <a:pt x="62818" y="0"/>
                      <a:pt x="14030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952367" cy="309190"/>
              </a:xfrm>
              <a:prstGeom prst="rect">
                <a:avLst/>
              </a:prstGeom>
            </p:spPr>
            <p:txBody>
              <a:bodyPr lIns="40640" tIns="40640" rIns="40640" bIns="40640" rtlCol="0" anchor="ctr"/>
              <a:lstStyle/>
              <a:p>
                <a:pPr algn="ctr">
                  <a:lnSpc>
                    <a:spcPts val="2127"/>
                  </a:lnSpc>
                </a:pPr>
                <a:endParaRPr/>
              </a:p>
            </p:txBody>
          </p:sp>
        </p:grpSp>
        <p:sp>
          <p:nvSpPr>
            <p:cNvPr id="27" name="AutoShape 27"/>
            <p:cNvSpPr/>
            <p:nvPr/>
          </p:nvSpPr>
          <p:spPr>
            <a:xfrm>
              <a:off x="509295" y="285549"/>
              <a:ext cx="952100" cy="0"/>
            </a:xfrm>
            <a:prstGeom prst="line">
              <a:avLst/>
            </a:prstGeom>
            <a:ln w="25400" cap="flat">
              <a:solidFill>
                <a:srgbClr val="000000">
                  <a:alpha val="70980"/>
                </a:srgbClr>
              </a:solidFill>
              <a:prstDash val="solid"/>
              <a:headEnd type="none" w="sm" len="sm"/>
              <a:tailEnd type="arrow" w="med" len="sm"/>
            </a:ln>
          </p:spPr>
        </p:sp>
      </p:grpSp>
      <p:grpSp>
        <p:nvGrpSpPr>
          <p:cNvPr id="28" name="Group 28"/>
          <p:cNvGrpSpPr/>
          <p:nvPr/>
        </p:nvGrpSpPr>
        <p:grpSpPr>
          <a:xfrm>
            <a:off x="471603" y="471603"/>
            <a:ext cx="557097" cy="557097"/>
            <a:chOff x="0" y="0"/>
            <a:chExt cx="742796" cy="742796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742796" cy="742796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35867" tIns="35867" rIns="35867" bIns="35867" rtlCol="0" anchor="ctr"/>
              <a:lstStyle/>
              <a:p>
                <a:pPr algn="ctr">
                  <a:lnSpc>
                    <a:spcPts val="2123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62386" y="100846"/>
              <a:ext cx="618023" cy="493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>
                  <a:solidFill>
                    <a:srgbClr val="000000">
                      <a:alpha val="82745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08</a:t>
              </a:r>
            </a:p>
          </p:txBody>
        </p:sp>
      </p:grpSp>
      <p:sp>
        <p:nvSpPr>
          <p:cNvPr id="33" name="Freeform 33"/>
          <p:cNvSpPr/>
          <p:nvPr/>
        </p:nvSpPr>
        <p:spPr>
          <a:xfrm>
            <a:off x="16181928" y="285486"/>
            <a:ext cx="1815684" cy="846172"/>
          </a:xfrm>
          <a:custGeom>
            <a:avLst/>
            <a:gdLst/>
            <a:ahLst/>
            <a:cxnLst/>
            <a:rect l="l" t="t" r="r" b="b"/>
            <a:pathLst>
              <a:path w="1815684" h="846172">
                <a:moveTo>
                  <a:pt x="0" y="0"/>
                </a:moveTo>
                <a:lnTo>
                  <a:pt x="1815684" y="0"/>
                </a:lnTo>
                <a:lnTo>
                  <a:pt x="1815684" y="846172"/>
                </a:lnTo>
                <a:lnTo>
                  <a:pt x="0" y="8461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353443" y="9384163"/>
            <a:ext cx="1453670" cy="428324"/>
            <a:chOff x="0" y="0"/>
            <a:chExt cx="1938226" cy="57109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938226" cy="571099"/>
              <a:chOff x="0" y="0"/>
              <a:chExt cx="952367" cy="28061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52367" cy="280615"/>
              </a:xfrm>
              <a:custGeom>
                <a:avLst/>
                <a:gdLst/>
                <a:ahLst/>
                <a:cxnLst/>
                <a:rect l="l" t="t" r="r" b="b"/>
                <a:pathLst>
                  <a:path w="952367" h="280615">
                    <a:moveTo>
                      <a:pt x="140308" y="0"/>
                    </a:moveTo>
                    <a:lnTo>
                      <a:pt x="812059" y="0"/>
                    </a:lnTo>
                    <a:cubicBezTo>
                      <a:pt x="889549" y="0"/>
                      <a:pt x="952367" y="62818"/>
                      <a:pt x="952367" y="140308"/>
                    </a:cubicBezTo>
                    <a:lnTo>
                      <a:pt x="952367" y="140308"/>
                    </a:lnTo>
                    <a:cubicBezTo>
                      <a:pt x="952367" y="177519"/>
                      <a:pt x="937585" y="213207"/>
                      <a:pt x="911272" y="239520"/>
                    </a:cubicBezTo>
                    <a:cubicBezTo>
                      <a:pt x="884959" y="265833"/>
                      <a:pt x="849271" y="280615"/>
                      <a:pt x="812059" y="280615"/>
                    </a:cubicBezTo>
                    <a:lnTo>
                      <a:pt x="140308" y="280615"/>
                    </a:lnTo>
                    <a:cubicBezTo>
                      <a:pt x="62818" y="280615"/>
                      <a:pt x="0" y="217797"/>
                      <a:pt x="0" y="140308"/>
                    </a:cubicBezTo>
                    <a:lnTo>
                      <a:pt x="0" y="140308"/>
                    </a:lnTo>
                    <a:cubicBezTo>
                      <a:pt x="0" y="62818"/>
                      <a:pt x="62818" y="0"/>
                      <a:pt x="14030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952367" cy="309190"/>
              </a:xfrm>
              <a:prstGeom prst="rect">
                <a:avLst/>
              </a:prstGeom>
            </p:spPr>
            <p:txBody>
              <a:bodyPr lIns="40640" tIns="40640" rIns="40640" bIns="40640" rtlCol="0" anchor="ctr"/>
              <a:lstStyle/>
              <a:p>
                <a:pPr algn="ctr">
                  <a:lnSpc>
                    <a:spcPts val="2127"/>
                  </a:lnSpc>
                </a:pPr>
                <a:endParaRPr/>
              </a:p>
            </p:txBody>
          </p:sp>
        </p:grpSp>
        <p:sp>
          <p:nvSpPr>
            <p:cNvPr id="6" name="AutoShape 6"/>
            <p:cNvSpPr/>
            <p:nvPr/>
          </p:nvSpPr>
          <p:spPr>
            <a:xfrm>
              <a:off x="509295" y="285549"/>
              <a:ext cx="952100" cy="0"/>
            </a:xfrm>
            <a:prstGeom prst="line">
              <a:avLst/>
            </a:prstGeom>
            <a:ln w="25400" cap="flat">
              <a:solidFill>
                <a:srgbClr val="000000">
                  <a:alpha val="70980"/>
                </a:srgbClr>
              </a:solidFill>
              <a:prstDash val="solid"/>
              <a:headEnd type="none" w="sm" len="sm"/>
              <a:tailEnd type="arrow" w="med" len="sm"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471603" y="471603"/>
            <a:ext cx="557097" cy="557097"/>
            <a:chOff x="0" y="0"/>
            <a:chExt cx="742796" cy="74279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742796" cy="742796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35867" tIns="35867" rIns="35867" bIns="35867" rtlCol="0" anchor="ctr"/>
              <a:lstStyle/>
              <a:p>
                <a:pPr algn="ctr">
                  <a:lnSpc>
                    <a:spcPts val="2123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62386" y="100846"/>
              <a:ext cx="618023" cy="493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>
                  <a:solidFill>
                    <a:srgbClr val="000000">
                      <a:alpha val="82745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09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2902921" y="-417252"/>
            <a:ext cx="14096214" cy="12135992"/>
            <a:chOff x="0" y="0"/>
            <a:chExt cx="3712583" cy="31963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712583" cy="3196311"/>
            </a:xfrm>
            <a:custGeom>
              <a:avLst/>
              <a:gdLst/>
              <a:ahLst/>
              <a:cxnLst/>
              <a:rect l="l" t="t" r="r" b="b"/>
              <a:pathLst>
                <a:path w="3712583" h="3196311">
                  <a:moveTo>
                    <a:pt x="0" y="0"/>
                  </a:moveTo>
                  <a:lnTo>
                    <a:pt x="3712583" y="0"/>
                  </a:lnTo>
                  <a:lnTo>
                    <a:pt x="3712583" y="3196311"/>
                  </a:lnTo>
                  <a:lnTo>
                    <a:pt x="0" y="319631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3712583" cy="31963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2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3408352">
            <a:off x="6358281" y="2796119"/>
            <a:ext cx="17045314" cy="4694761"/>
          </a:xfrm>
          <a:custGeom>
            <a:avLst/>
            <a:gdLst/>
            <a:ahLst/>
            <a:cxnLst/>
            <a:rect l="l" t="t" r="r" b="b"/>
            <a:pathLst>
              <a:path w="17045314" h="4694761">
                <a:moveTo>
                  <a:pt x="0" y="0"/>
                </a:moveTo>
                <a:lnTo>
                  <a:pt x="17045314" y="0"/>
                </a:lnTo>
                <a:lnTo>
                  <a:pt x="17045314" y="4694762"/>
                </a:lnTo>
                <a:lnTo>
                  <a:pt x="0" y="46947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443" b="-5443"/>
            </a:stretch>
          </a:blipFill>
        </p:spPr>
      </p:sp>
      <p:sp>
        <p:nvSpPr>
          <p:cNvPr id="16" name="Freeform 16"/>
          <p:cNvSpPr/>
          <p:nvPr/>
        </p:nvSpPr>
        <p:spPr>
          <a:xfrm rot="3408352">
            <a:off x="11036682" y="8234979"/>
            <a:ext cx="9373884" cy="4694761"/>
          </a:xfrm>
          <a:custGeom>
            <a:avLst/>
            <a:gdLst/>
            <a:ahLst/>
            <a:cxnLst/>
            <a:rect l="l" t="t" r="r" b="b"/>
            <a:pathLst>
              <a:path w="9373884" h="4694761">
                <a:moveTo>
                  <a:pt x="0" y="0"/>
                </a:moveTo>
                <a:lnTo>
                  <a:pt x="9373884" y="0"/>
                </a:lnTo>
                <a:lnTo>
                  <a:pt x="9373884" y="4694761"/>
                </a:lnTo>
                <a:lnTo>
                  <a:pt x="0" y="46947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838" t="-5443" b="-5443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8912758" y="2980450"/>
            <a:ext cx="8673357" cy="5513331"/>
            <a:chOff x="0" y="0"/>
            <a:chExt cx="11564475" cy="7351108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1564475" cy="7351108"/>
              <a:chOff x="0" y="0"/>
              <a:chExt cx="3279595" cy="208471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3279595" cy="2084717"/>
              </a:xfrm>
              <a:custGeom>
                <a:avLst/>
                <a:gdLst/>
                <a:ahLst/>
                <a:cxnLst/>
                <a:rect l="l" t="t" r="r" b="b"/>
                <a:pathLst>
                  <a:path w="3279595" h="2084717">
                    <a:moveTo>
                      <a:pt x="0" y="0"/>
                    </a:moveTo>
                    <a:lnTo>
                      <a:pt x="3279595" y="0"/>
                    </a:lnTo>
                    <a:lnTo>
                      <a:pt x="3279595" y="2084717"/>
                    </a:lnTo>
                    <a:lnTo>
                      <a:pt x="0" y="208471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0"/>
                <a:ext cx="3279595" cy="20847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54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3008767" y="759114"/>
              <a:ext cx="5986886" cy="4745732"/>
            </a:xfrm>
            <a:custGeom>
              <a:avLst/>
              <a:gdLst/>
              <a:ahLst/>
              <a:cxnLst/>
              <a:rect l="l" t="t" r="r" b="b"/>
              <a:pathLst>
                <a:path w="5986886" h="4745732">
                  <a:moveTo>
                    <a:pt x="0" y="0"/>
                  </a:moveTo>
                  <a:lnTo>
                    <a:pt x="5986886" y="0"/>
                  </a:lnTo>
                  <a:lnTo>
                    <a:pt x="5986886" y="4745731"/>
                  </a:lnTo>
                  <a:lnTo>
                    <a:pt x="0" y="47457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3299" t="-14973" r="-24618" b="-9427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8995653" y="729627"/>
              <a:ext cx="1141900" cy="1150835"/>
            </a:xfrm>
            <a:custGeom>
              <a:avLst/>
              <a:gdLst/>
              <a:ahLst/>
              <a:cxnLst/>
              <a:rect l="l" t="t" r="r" b="b"/>
              <a:pathLst>
                <a:path w="1141900" h="1150835">
                  <a:moveTo>
                    <a:pt x="0" y="0"/>
                  </a:moveTo>
                  <a:lnTo>
                    <a:pt x="1141900" y="0"/>
                  </a:lnTo>
                  <a:lnTo>
                    <a:pt x="1141900" y="1150835"/>
                  </a:lnTo>
                  <a:lnTo>
                    <a:pt x="0" y="1150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0137553" y="729627"/>
              <a:ext cx="1141900" cy="1150835"/>
            </a:xfrm>
            <a:custGeom>
              <a:avLst/>
              <a:gdLst/>
              <a:ahLst/>
              <a:cxnLst/>
              <a:rect l="l" t="t" r="r" b="b"/>
              <a:pathLst>
                <a:path w="1141900" h="1150835">
                  <a:moveTo>
                    <a:pt x="0" y="0"/>
                  </a:moveTo>
                  <a:lnTo>
                    <a:pt x="1141900" y="0"/>
                  </a:lnTo>
                  <a:lnTo>
                    <a:pt x="1141900" y="1150835"/>
                  </a:lnTo>
                  <a:lnTo>
                    <a:pt x="0" y="1150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2096910" y="213183"/>
              <a:ext cx="1091862" cy="1091862"/>
            </a:xfrm>
            <a:custGeom>
              <a:avLst/>
              <a:gdLst/>
              <a:ahLst/>
              <a:cxnLst/>
              <a:rect l="l" t="t" r="r" b="b"/>
              <a:pathLst>
                <a:path w="1091862" h="1091862">
                  <a:moveTo>
                    <a:pt x="0" y="0"/>
                  </a:moveTo>
                  <a:lnTo>
                    <a:pt x="1091861" y="0"/>
                  </a:lnTo>
                  <a:lnTo>
                    <a:pt x="1091861" y="1091861"/>
                  </a:lnTo>
                  <a:lnTo>
                    <a:pt x="0" y="10918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5" name="TextBox 25"/>
            <p:cNvSpPr txBox="1"/>
            <p:nvPr/>
          </p:nvSpPr>
          <p:spPr>
            <a:xfrm>
              <a:off x="2308829" y="613363"/>
              <a:ext cx="668024" cy="3010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24"/>
                </a:lnSpc>
              </a:pPr>
              <a:r>
                <a:rPr lang="en-US" sz="1532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АТФ</a:t>
              </a:r>
            </a:p>
          </p:txBody>
        </p:sp>
        <p:sp>
          <p:nvSpPr>
            <p:cNvPr id="26" name="Freeform 26"/>
            <p:cNvSpPr/>
            <p:nvPr/>
          </p:nvSpPr>
          <p:spPr>
            <a:xfrm>
              <a:off x="1005048" y="920364"/>
              <a:ext cx="1091862" cy="1091862"/>
            </a:xfrm>
            <a:custGeom>
              <a:avLst/>
              <a:gdLst/>
              <a:ahLst/>
              <a:cxnLst/>
              <a:rect l="l" t="t" r="r" b="b"/>
              <a:pathLst>
                <a:path w="1091862" h="1091862">
                  <a:moveTo>
                    <a:pt x="0" y="0"/>
                  </a:moveTo>
                  <a:lnTo>
                    <a:pt x="1091862" y="0"/>
                  </a:lnTo>
                  <a:lnTo>
                    <a:pt x="1091862" y="1091862"/>
                  </a:lnTo>
                  <a:lnTo>
                    <a:pt x="0" y="1091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1216967" y="1320544"/>
              <a:ext cx="668024" cy="3010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24"/>
                </a:lnSpc>
              </a:pPr>
              <a:r>
                <a:rPr lang="en-US" sz="1532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АТФ</a:t>
              </a:r>
            </a:p>
          </p:txBody>
        </p:sp>
        <p:sp>
          <p:nvSpPr>
            <p:cNvPr id="28" name="Freeform 28"/>
            <p:cNvSpPr/>
            <p:nvPr/>
          </p:nvSpPr>
          <p:spPr>
            <a:xfrm>
              <a:off x="1916905" y="1608936"/>
              <a:ext cx="1091862" cy="1091862"/>
            </a:xfrm>
            <a:custGeom>
              <a:avLst/>
              <a:gdLst/>
              <a:ahLst/>
              <a:cxnLst/>
              <a:rect l="l" t="t" r="r" b="b"/>
              <a:pathLst>
                <a:path w="1091862" h="1091862">
                  <a:moveTo>
                    <a:pt x="0" y="0"/>
                  </a:moveTo>
                  <a:lnTo>
                    <a:pt x="1091862" y="0"/>
                  </a:lnTo>
                  <a:lnTo>
                    <a:pt x="1091862" y="1091862"/>
                  </a:lnTo>
                  <a:lnTo>
                    <a:pt x="0" y="1091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2128824" y="2009116"/>
              <a:ext cx="668024" cy="3010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24"/>
                </a:lnSpc>
              </a:pPr>
              <a:r>
                <a:rPr lang="en-US" sz="1532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АТФ</a:t>
              </a:r>
            </a:p>
          </p:txBody>
        </p:sp>
        <p:sp>
          <p:nvSpPr>
            <p:cNvPr id="30" name="Freeform 30"/>
            <p:cNvSpPr/>
            <p:nvPr/>
          </p:nvSpPr>
          <p:spPr>
            <a:xfrm>
              <a:off x="707252" y="2169693"/>
              <a:ext cx="1091862" cy="1091862"/>
            </a:xfrm>
            <a:custGeom>
              <a:avLst/>
              <a:gdLst/>
              <a:ahLst/>
              <a:cxnLst/>
              <a:rect l="l" t="t" r="r" b="b"/>
              <a:pathLst>
                <a:path w="1091862" h="1091862">
                  <a:moveTo>
                    <a:pt x="0" y="0"/>
                  </a:moveTo>
                  <a:lnTo>
                    <a:pt x="1091862" y="0"/>
                  </a:lnTo>
                  <a:lnTo>
                    <a:pt x="1091862" y="1091862"/>
                  </a:lnTo>
                  <a:lnTo>
                    <a:pt x="0" y="1091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919171" y="2569873"/>
              <a:ext cx="668024" cy="3010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24"/>
                </a:lnSpc>
              </a:pPr>
              <a:r>
                <a:rPr lang="en-US" sz="1532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АТФ</a:t>
              </a:r>
            </a:p>
          </p:txBody>
        </p:sp>
        <p:sp>
          <p:nvSpPr>
            <p:cNvPr id="32" name="Freeform 32"/>
            <p:cNvSpPr/>
            <p:nvPr/>
          </p:nvSpPr>
          <p:spPr>
            <a:xfrm>
              <a:off x="2344936" y="2868165"/>
              <a:ext cx="1091862" cy="1091862"/>
            </a:xfrm>
            <a:custGeom>
              <a:avLst/>
              <a:gdLst/>
              <a:ahLst/>
              <a:cxnLst/>
              <a:rect l="l" t="t" r="r" b="b"/>
              <a:pathLst>
                <a:path w="1091862" h="1091862">
                  <a:moveTo>
                    <a:pt x="0" y="0"/>
                  </a:moveTo>
                  <a:lnTo>
                    <a:pt x="1091862" y="0"/>
                  </a:lnTo>
                  <a:lnTo>
                    <a:pt x="1091862" y="1091862"/>
                  </a:lnTo>
                  <a:lnTo>
                    <a:pt x="0" y="1091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3" name="TextBox 33"/>
            <p:cNvSpPr txBox="1"/>
            <p:nvPr/>
          </p:nvSpPr>
          <p:spPr>
            <a:xfrm>
              <a:off x="2556855" y="3268345"/>
              <a:ext cx="668024" cy="3010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24"/>
                </a:lnSpc>
              </a:pPr>
              <a:r>
                <a:rPr lang="en-US" sz="1532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АТФ</a:t>
              </a:r>
            </a:p>
          </p:txBody>
        </p:sp>
        <p:sp>
          <p:nvSpPr>
            <p:cNvPr id="34" name="Freeform 34"/>
            <p:cNvSpPr/>
            <p:nvPr/>
          </p:nvSpPr>
          <p:spPr>
            <a:xfrm>
              <a:off x="8991033" y="5014858"/>
              <a:ext cx="1146519" cy="1150835"/>
            </a:xfrm>
            <a:custGeom>
              <a:avLst/>
              <a:gdLst/>
              <a:ahLst/>
              <a:cxnLst/>
              <a:rect l="l" t="t" r="r" b="b"/>
              <a:pathLst>
                <a:path w="1146519" h="1150835">
                  <a:moveTo>
                    <a:pt x="0" y="0"/>
                  </a:moveTo>
                  <a:lnTo>
                    <a:pt x="1146520" y="0"/>
                  </a:lnTo>
                  <a:lnTo>
                    <a:pt x="1146520" y="1150835"/>
                  </a:lnTo>
                  <a:lnTo>
                    <a:pt x="0" y="1150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10137553" y="5014858"/>
              <a:ext cx="1146519" cy="1150835"/>
            </a:xfrm>
            <a:custGeom>
              <a:avLst/>
              <a:gdLst/>
              <a:ahLst/>
              <a:cxnLst/>
              <a:rect l="l" t="t" r="r" b="b"/>
              <a:pathLst>
                <a:path w="1146519" h="1150835">
                  <a:moveTo>
                    <a:pt x="0" y="0"/>
                  </a:moveTo>
                  <a:lnTo>
                    <a:pt x="1146519" y="0"/>
                  </a:lnTo>
                  <a:lnTo>
                    <a:pt x="1146519" y="1150835"/>
                  </a:lnTo>
                  <a:lnTo>
                    <a:pt x="0" y="1150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 rot="7782988">
              <a:off x="7324794" y="1659190"/>
              <a:ext cx="2960812" cy="3303137"/>
            </a:xfrm>
            <a:custGeom>
              <a:avLst/>
              <a:gdLst/>
              <a:ahLst/>
              <a:cxnLst/>
              <a:rect l="l" t="t" r="r" b="b"/>
              <a:pathLst>
                <a:path w="2960812" h="3303137">
                  <a:moveTo>
                    <a:pt x="0" y="0"/>
                  </a:moveTo>
                  <a:lnTo>
                    <a:pt x="2960812" y="0"/>
                  </a:lnTo>
                  <a:lnTo>
                    <a:pt x="2960812" y="3303138"/>
                  </a:lnTo>
                  <a:lnTo>
                    <a:pt x="0" y="3303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TextBox 37"/>
            <p:cNvSpPr txBox="1"/>
            <p:nvPr/>
          </p:nvSpPr>
          <p:spPr>
            <a:xfrm>
              <a:off x="166684" y="4713831"/>
              <a:ext cx="3860451" cy="3010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24"/>
                </a:lnSpc>
              </a:pPr>
              <a:r>
                <a:rPr lang="en-US" sz="1532">
                  <a:solidFill>
                    <a:srgbClr val="353F2A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Адезинофосфатная кислота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8899770" y="2023942"/>
              <a:ext cx="2475565" cy="3010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24"/>
                </a:lnSpc>
              </a:pPr>
              <a:r>
                <a:rPr lang="en-US" sz="1532">
                  <a:solidFill>
                    <a:srgbClr val="353F2A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2%-5% кислорода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8805200" y="6307907"/>
              <a:ext cx="2664705" cy="8494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24"/>
                </a:lnSpc>
              </a:pPr>
              <a:r>
                <a:rPr lang="en-US" sz="1532">
                  <a:solidFill>
                    <a:srgbClr val="353F2A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Супероксид анион (свободный радикал)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5079700" y="5523895"/>
              <a:ext cx="2521155" cy="3318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45"/>
                </a:lnSpc>
              </a:pPr>
              <a:r>
                <a:rPr lang="en-US" sz="1741" b="1">
                  <a:solidFill>
                    <a:srgbClr val="353F2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Митохондрия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8912758" y="2980450"/>
            <a:ext cx="8673357" cy="5513331"/>
            <a:chOff x="0" y="0"/>
            <a:chExt cx="2284341" cy="1452071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284341" cy="1452071"/>
            </a:xfrm>
            <a:custGeom>
              <a:avLst/>
              <a:gdLst/>
              <a:ahLst/>
              <a:cxnLst/>
              <a:rect l="l" t="t" r="r" b="b"/>
              <a:pathLst>
                <a:path w="2284341" h="1452071">
                  <a:moveTo>
                    <a:pt x="17852" y="0"/>
                  </a:moveTo>
                  <a:lnTo>
                    <a:pt x="2266489" y="0"/>
                  </a:lnTo>
                  <a:cubicBezTo>
                    <a:pt x="2271223" y="0"/>
                    <a:pt x="2275764" y="1881"/>
                    <a:pt x="2279112" y="5229"/>
                  </a:cubicBezTo>
                  <a:cubicBezTo>
                    <a:pt x="2282460" y="8577"/>
                    <a:pt x="2284341" y="13117"/>
                    <a:pt x="2284341" y="17852"/>
                  </a:cubicBezTo>
                  <a:lnTo>
                    <a:pt x="2284341" y="1434218"/>
                  </a:lnTo>
                  <a:cubicBezTo>
                    <a:pt x="2284341" y="1444078"/>
                    <a:pt x="2276348" y="1452071"/>
                    <a:pt x="2266489" y="1452071"/>
                  </a:cubicBezTo>
                  <a:lnTo>
                    <a:pt x="17852" y="1452071"/>
                  </a:lnTo>
                  <a:cubicBezTo>
                    <a:pt x="13117" y="1452071"/>
                    <a:pt x="8577" y="1450190"/>
                    <a:pt x="5229" y="1446842"/>
                  </a:cubicBezTo>
                  <a:cubicBezTo>
                    <a:pt x="1881" y="1443494"/>
                    <a:pt x="0" y="1438953"/>
                    <a:pt x="0" y="1434218"/>
                  </a:cubicBezTo>
                  <a:lnTo>
                    <a:pt x="0" y="17852"/>
                  </a:lnTo>
                  <a:cubicBezTo>
                    <a:pt x="0" y="13117"/>
                    <a:pt x="1881" y="8577"/>
                    <a:pt x="5229" y="5229"/>
                  </a:cubicBezTo>
                  <a:cubicBezTo>
                    <a:pt x="8577" y="1881"/>
                    <a:pt x="13117" y="0"/>
                    <a:pt x="1785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9469AB"/>
              </a:solidFill>
              <a:prstDash val="solid"/>
              <a:miter/>
            </a:ln>
          </p:spPr>
        </p:sp>
        <p:sp>
          <p:nvSpPr>
            <p:cNvPr id="43" name="TextBox 43"/>
            <p:cNvSpPr txBox="1"/>
            <p:nvPr/>
          </p:nvSpPr>
          <p:spPr>
            <a:xfrm>
              <a:off x="0" y="0"/>
              <a:ext cx="2284341" cy="1452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78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028700" y="1388526"/>
            <a:ext cx="8333323" cy="1022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5"/>
              </a:lnSpc>
              <a:spcBef>
                <a:spcPct val="0"/>
              </a:spcBef>
            </a:pPr>
            <a:r>
              <a:rPr lang="en-US" sz="3500" b="1">
                <a:solidFill>
                  <a:srgbClr val="1F1D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ОБРАЗОВАНИЕ СВОБОДНЫХ РАДИКАЛОВ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28700" y="3906341"/>
            <a:ext cx="7458921" cy="3661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Свободные радикалы постоянно образуются в </a:t>
            </a:r>
            <a:r>
              <a:rPr lang="en-US" sz="2195" b="1">
                <a:solidFill>
                  <a:srgbClr val="1F1D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митохондриях</a:t>
            </a:r>
            <a:r>
              <a:rPr lang="en-US" sz="2195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l">
              <a:lnSpc>
                <a:spcPts val="2678"/>
              </a:lnSpc>
            </a:pPr>
            <a:endParaRPr lang="en-US" sz="2195">
              <a:solidFill>
                <a:srgbClr val="1F1D1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Митохондрии ответственны за </a:t>
            </a:r>
            <a:r>
              <a:rPr lang="en-US" sz="2195" b="1">
                <a:solidFill>
                  <a:srgbClr val="1F1D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выработку энергии</a:t>
            </a:r>
            <a:r>
              <a:rPr lang="en-US" sz="2195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 (обмена энергии в клетках), но они также производят свободные радикалы как токсичный побочный продукт. Кислород имеет решающее значение в производстве энергии. К сожалению, 2-5% кислорода, используемого в производстве энергии, превращается в </a:t>
            </a:r>
            <a:r>
              <a:rPr lang="en-US" sz="2195" b="1">
                <a:solidFill>
                  <a:srgbClr val="1F1D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свободные радикалы</a:t>
            </a:r>
            <a:r>
              <a:rPr lang="en-US" sz="2195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, называемыми </a:t>
            </a:r>
            <a:r>
              <a:rPr lang="en-US" sz="2195" b="1">
                <a:solidFill>
                  <a:srgbClr val="1F1D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супероксидными анионами</a:t>
            </a:r>
            <a:r>
              <a:rPr lang="en-US" sz="2195">
                <a:solidFill>
                  <a:srgbClr val="1F1D1E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7361898" y="9391650"/>
            <a:ext cx="448433" cy="922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01"/>
              </a:lnSpc>
            </a:pPr>
            <a:r>
              <a:rPr lang="en-US" sz="6939">
                <a:solidFill>
                  <a:srgbClr val="FFFFFF">
                    <a:alpha val="40000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4</a:t>
            </a:r>
          </a:p>
        </p:txBody>
      </p:sp>
      <p:sp>
        <p:nvSpPr>
          <p:cNvPr id="47" name="Freeform 47"/>
          <p:cNvSpPr/>
          <p:nvPr/>
        </p:nvSpPr>
        <p:spPr>
          <a:xfrm>
            <a:off x="16181928" y="285486"/>
            <a:ext cx="1815684" cy="846172"/>
          </a:xfrm>
          <a:custGeom>
            <a:avLst/>
            <a:gdLst/>
            <a:ahLst/>
            <a:cxnLst/>
            <a:rect l="l" t="t" r="r" b="b"/>
            <a:pathLst>
              <a:path w="1815684" h="846172">
                <a:moveTo>
                  <a:pt x="0" y="0"/>
                </a:moveTo>
                <a:lnTo>
                  <a:pt x="1815684" y="0"/>
                </a:lnTo>
                <a:lnTo>
                  <a:pt x="1815684" y="846172"/>
                </a:lnTo>
                <a:lnTo>
                  <a:pt x="0" y="8461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48" name="Group 48"/>
          <p:cNvGrpSpPr/>
          <p:nvPr/>
        </p:nvGrpSpPr>
        <p:grpSpPr>
          <a:xfrm>
            <a:off x="624003" y="624003"/>
            <a:ext cx="557097" cy="557097"/>
            <a:chOff x="0" y="0"/>
            <a:chExt cx="742796" cy="742796"/>
          </a:xfrm>
        </p:grpSpPr>
        <p:grpSp>
          <p:nvGrpSpPr>
            <p:cNvPr id="49" name="Group 49"/>
            <p:cNvGrpSpPr/>
            <p:nvPr/>
          </p:nvGrpSpPr>
          <p:grpSpPr>
            <a:xfrm>
              <a:off x="0" y="0"/>
              <a:ext cx="742796" cy="742796"/>
              <a:chOff x="0" y="0"/>
              <a:chExt cx="812800" cy="8128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35867" tIns="35867" rIns="35867" bIns="35867" rtlCol="0" anchor="ctr"/>
              <a:lstStyle/>
              <a:p>
                <a:pPr algn="ctr">
                  <a:lnSpc>
                    <a:spcPts val="2123"/>
                  </a:lnSpc>
                </a:pPr>
                <a:endParaRPr/>
              </a:p>
            </p:txBody>
          </p:sp>
        </p:grpSp>
        <p:sp>
          <p:nvSpPr>
            <p:cNvPr id="52" name="TextBox 52"/>
            <p:cNvSpPr txBox="1"/>
            <p:nvPr/>
          </p:nvSpPr>
          <p:spPr>
            <a:xfrm>
              <a:off x="62386" y="100846"/>
              <a:ext cx="618023" cy="493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>
                  <a:solidFill>
                    <a:srgbClr val="000000">
                      <a:alpha val="82745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09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95082" y="4607895"/>
            <a:ext cx="3974379" cy="2423987"/>
            <a:chOff x="0" y="0"/>
            <a:chExt cx="1212343" cy="7394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2343" cy="739412"/>
            </a:xfrm>
            <a:custGeom>
              <a:avLst/>
              <a:gdLst/>
              <a:ahLst/>
              <a:cxnLst/>
              <a:rect l="l" t="t" r="r" b="b"/>
              <a:pathLst>
                <a:path w="1212343" h="739412">
                  <a:moveTo>
                    <a:pt x="38959" y="0"/>
                  </a:moveTo>
                  <a:lnTo>
                    <a:pt x="1173384" y="0"/>
                  </a:lnTo>
                  <a:cubicBezTo>
                    <a:pt x="1183717" y="0"/>
                    <a:pt x="1193626" y="4105"/>
                    <a:pt x="1200932" y="11411"/>
                  </a:cubicBezTo>
                  <a:cubicBezTo>
                    <a:pt x="1208239" y="18717"/>
                    <a:pt x="1212343" y="28627"/>
                    <a:pt x="1212343" y="38959"/>
                  </a:cubicBezTo>
                  <a:lnTo>
                    <a:pt x="1212343" y="700453"/>
                  </a:lnTo>
                  <a:cubicBezTo>
                    <a:pt x="1212343" y="710786"/>
                    <a:pt x="1208239" y="720695"/>
                    <a:pt x="1200932" y="728001"/>
                  </a:cubicBezTo>
                  <a:cubicBezTo>
                    <a:pt x="1193626" y="735308"/>
                    <a:pt x="1183717" y="739412"/>
                    <a:pt x="1173384" y="739412"/>
                  </a:cubicBezTo>
                  <a:lnTo>
                    <a:pt x="38959" y="739412"/>
                  </a:lnTo>
                  <a:cubicBezTo>
                    <a:pt x="28627" y="739412"/>
                    <a:pt x="18717" y="735308"/>
                    <a:pt x="11411" y="728001"/>
                  </a:cubicBezTo>
                  <a:cubicBezTo>
                    <a:pt x="4105" y="720695"/>
                    <a:pt x="0" y="710786"/>
                    <a:pt x="0" y="700453"/>
                  </a:cubicBezTo>
                  <a:lnTo>
                    <a:pt x="0" y="38959"/>
                  </a:lnTo>
                  <a:cubicBezTo>
                    <a:pt x="0" y="28627"/>
                    <a:pt x="4105" y="18717"/>
                    <a:pt x="11411" y="11411"/>
                  </a:cubicBezTo>
                  <a:cubicBezTo>
                    <a:pt x="18717" y="4105"/>
                    <a:pt x="28627" y="0"/>
                    <a:pt x="3895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9469A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212343" cy="777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591718" y="4684788"/>
            <a:ext cx="3781107" cy="2270202"/>
            <a:chOff x="0" y="0"/>
            <a:chExt cx="1179683" cy="70828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79683" cy="708289"/>
            </a:xfrm>
            <a:custGeom>
              <a:avLst/>
              <a:gdLst/>
              <a:ahLst/>
              <a:cxnLst/>
              <a:rect l="l" t="t" r="r" b="b"/>
              <a:pathLst>
                <a:path w="1179683" h="708289">
                  <a:moveTo>
                    <a:pt x="47093" y="0"/>
                  </a:moveTo>
                  <a:lnTo>
                    <a:pt x="1132590" y="0"/>
                  </a:lnTo>
                  <a:cubicBezTo>
                    <a:pt x="1158598" y="0"/>
                    <a:pt x="1179683" y="21084"/>
                    <a:pt x="1179683" y="47093"/>
                  </a:cubicBezTo>
                  <a:lnTo>
                    <a:pt x="1179683" y="661196"/>
                  </a:lnTo>
                  <a:cubicBezTo>
                    <a:pt x="1179683" y="687205"/>
                    <a:pt x="1158598" y="708289"/>
                    <a:pt x="1132590" y="708289"/>
                  </a:cubicBezTo>
                  <a:lnTo>
                    <a:pt x="47093" y="708289"/>
                  </a:lnTo>
                  <a:cubicBezTo>
                    <a:pt x="21084" y="708289"/>
                    <a:pt x="0" y="687205"/>
                    <a:pt x="0" y="661196"/>
                  </a:cubicBezTo>
                  <a:lnTo>
                    <a:pt x="0" y="47093"/>
                  </a:lnTo>
                  <a:cubicBezTo>
                    <a:pt x="0" y="21084"/>
                    <a:pt x="21084" y="0"/>
                    <a:pt x="47093" y="0"/>
                  </a:cubicBezTo>
                  <a:close/>
                </a:path>
              </a:pathLst>
            </a:custGeom>
            <a:blipFill>
              <a:blip r:embed="rId2"/>
              <a:stretch>
                <a:fillRect t="-2373" b="-2000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-10800000">
            <a:off x="9153018" y="3629033"/>
            <a:ext cx="658507" cy="978862"/>
          </a:xfrm>
          <a:custGeom>
            <a:avLst/>
            <a:gdLst/>
            <a:ahLst/>
            <a:cxnLst/>
            <a:rect l="l" t="t" r="r" b="b"/>
            <a:pathLst>
              <a:path w="658507" h="978862">
                <a:moveTo>
                  <a:pt x="0" y="0"/>
                </a:moveTo>
                <a:lnTo>
                  <a:pt x="658507" y="0"/>
                </a:lnTo>
                <a:lnTo>
                  <a:pt x="658507" y="978862"/>
                </a:lnTo>
                <a:lnTo>
                  <a:pt x="0" y="978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203703">
            <a:off x="11576910" y="4941430"/>
            <a:ext cx="658507" cy="978862"/>
          </a:xfrm>
          <a:custGeom>
            <a:avLst/>
            <a:gdLst/>
            <a:ahLst/>
            <a:cxnLst/>
            <a:rect l="l" t="t" r="r" b="b"/>
            <a:pathLst>
              <a:path w="658507" h="978862">
                <a:moveTo>
                  <a:pt x="0" y="0"/>
                </a:moveTo>
                <a:lnTo>
                  <a:pt x="658507" y="0"/>
                </a:lnTo>
                <a:lnTo>
                  <a:pt x="658507" y="978862"/>
                </a:lnTo>
                <a:lnTo>
                  <a:pt x="0" y="978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203703" flipV="1">
            <a:off x="6710072" y="5914089"/>
            <a:ext cx="658507" cy="978862"/>
          </a:xfrm>
          <a:custGeom>
            <a:avLst/>
            <a:gdLst/>
            <a:ahLst/>
            <a:cxnLst/>
            <a:rect l="l" t="t" r="r" b="b"/>
            <a:pathLst>
              <a:path w="658507" h="978862">
                <a:moveTo>
                  <a:pt x="0" y="978862"/>
                </a:moveTo>
                <a:lnTo>
                  <a:pt x="658507" y="978862"/>
                </a:lnTo>
                <a:lnTo>
                  <a:pt x="658507" y="0"/>
                </a:lnTo>
                <a:lnTo>
                  <a:pt x="0" y="0"/>
                </a:lnTo>
                <a:lnTo>
                  <a:pt x="0" y="97886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960035" flipV="1">
            <a:off x="6710072" y="4941430"/>
            <a:ext cx="658507" cy="978862"/>
          </a:xfrm>
          <a:custGeom>
            <a:avLst/>
            <a:gdLst/>
            <a:ahLst/>
            <a:cxnLst/>
            <a:rect l="l" t="t" r="r" b="b"/>
            <a:pathLst>
              <a:path w="658507" h="978862">
                <a:moveTo>
                  <a:pt x="0" y="978862"/>
                </a:moveTo>
                <a:lnTo>
                  <a:pt x="658507" y="978862"/>
                </a:lnTo>
                <a:lnTo>
                  <a:pt x="658507" y="0"/>
                </a:lnTo>
                <a:lnTo>
                  <a:pt x="0" y="0"/>
                </a:lnTo>
                <a:lnTo>
                  <a:pt x="0" y="97886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960035">
            <a:off x="11576910" y="5914089"/>
            <a:ext cx="658507" cy="978862"/>
          </a:xfrm>
          <a:custGeom>
            <a:avLst/>
            <a:gdLst/>
            <a:ahLst/>
            <a:cxnLst/>
            <a:rect l="l" t="t" r="r" b="b"/>
            <a:pathLst>
              <a:path w="658507" h="978862">
                <a:moveTo>
                  <a:pt x="0" y="0"/>
                </a:moveTo>
                <a:lnTo>
                  <a:pt x="658507" y="0"/>
                </a:lnTo>
                <a:lnTo>
                  <a:pt x="658507" y="978862"/>
                </a:lnTo>
                <a:lnTo>
                  <a:pt x="0" y="978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 flipV="1">
            <a:off x="9153018" y="7031190"/>
            <a:ext cx="658507" cy="978862"/>
          </a:xfrm>
          <a:custGeom>
            <a:avLst/>
            <a:gdLst/>
            <a:ahLst/>
            <a:cxnLst/>
            <a:rect l="l" t="t" r="r" b="b"/>
            <a:pathLst>
              <a:path w="658507" h="978862">
                <a:moveTo>
                  <a:pt x="0" y="978862"/>
                </a:moveTo>
                <a:lnTo>
                  <a:pt x="658507" y="978862"/>
                </a:lnTo>
                <a:lnTo>
                  <a:pt x="658507" y="0"/>
                </a:lnTo>
                <a:lnTo>
                  <a:pt x="0" y="0"/>
                </a:lnTo>
                <a:lnTo>
                  <a:pt x="0" y="97886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8248195">
            <a:off x="11327754" y="3873073"/>
            <a:ext cx="658507" cy="978862"/>
          </a:xfrm>
          <a:custGeom>
            <a:avLst/>
            <a:gdLst/>
            <a:ahLst/>
            <a:cxnLst/>
            <a:rect l="l" t="t" r="r" b="b"/>
            <a:pathLst>
              <a:path w="658507" h="978862">
                <a:moveTo>
                  <a:pt x="0" y="0"/>
                </a:moveTo>
                <a:lnTo>
                  <a:pt x="658507" y="0"/>
                </a:lnTo>
                <a:lnTo>
                  <a:pt x="658507" y="978862"/>
                </a:lnTo>
                <a:lnTo>
                  <a:pt x="0" y="978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9008169" flipV="1">
            <a:off x="7122949" y="6815315"/>
            <a:ext cx="658507" cy="978862"/>
          </a:xfrm>
          <a:custGeom>
            <a:avLst/>
            <a:gdLst/>
            <a:ahLst/>
            <a:cxnLst/>
            <a:rect l="l" t="t" r="r" b="b"/>
            <a:pathLst>
              <a:path w="658507" h="978862">
                <a:moveTo>
                  <a:pt x="0" y="978862"/>
                </a:moveTo>
                <a:lnTo>
                  <a:pt x="658507" y="978862"/>
                </a:lnTo>
                <a:lnTo>
                  <a:pt x="658507" y="0"/>
                </a:lnTo>
                <a:lnTo>
                  <a:pt x="0" y="0"/>
                </a:lnTo>
                <a:lnTo>
                  <a:pt x="0" y="97886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8100000">
            <a:off x="6972863" y="3868730"/>
            <a:ext cx="658507" cy="978862"/>
          </a:xfrm>
          <a:custGeom>
            <a:avLst/>
            <a:gdLst/>
            <a:ahLst/>
            <a:cxnLst/>
            <a:rect l="l" t="t" r="r" b="b"/>
            <a:pathLst>
              <a:path w="658507" h="978862">
                <a:moveTo>
                  <a:pt x="0" y="0"/>
                </a:moveTo>
                <a:lnTo>
                  <a:pt x="658507" y="0"/>
                </a:lnTo>
                <a:lnTo>
                  <a:pt x="658507" y="978862"/>
                </a:lnTo>
                <a:lnTo>
                  <a:pt x="0" y="978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8950104" flipV="1">
            <a:off x="11187924" y="6833687"/>
            <a:ext cx="658507" cy="978862"/>
          </a:xfrm>
          <a:custGeom>
            <a:avLst/>
            <a:gdLst/>
            <a:ahLst/>
            <a:cxnLst/>
            <a:rect l="l" t="t" r="r" b="b"/>
            <a:pathLst>
              <a:path w="658507" h="978862">
                <a:moveTo>
                  <a:pt x="0" y="978862"/>
                </a:moveTo>
                <a:lnTo>
                  <a:pt x="658507" y="978862"/>
                </a:lnTo>
                <a:lnTo>
                  <a:pt x="658507" y="0"/>
                </a:lnTo>
                <a:lnTo>
                  <a:pt x="0" y="0"/>
                </a:lnTo>
                <a:lnTo>
                  <a:pt x="0" y="97886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7881014" y="1977465"/>
            <a:ext cx="3202515" cy="661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Трансплантация почек</a:t>
            </a:r>
          </a:p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Гломерулунефрит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469461" y="2097136"/>
            <a:ext cx="2067304" cy="994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Ожоги</a:t>
            </a:r>
          </a:p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Дерматиты</a:t>
            </a:r>
          </a:p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Псориаз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547293" y="2097136"/>
            <a:ext cx="2818530" cy="994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Дегенеративное поражение сетчатки</a:t>
            </a:r>
          </a:p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Развитие катаракты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034852" y="4972389"/>
            <a:ext cx="2928466" cy="661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Ангиопластика</a:t>
            </a:r>
          </a:p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Кэшаньская болезнь</a:t>
            </a:r>
          </a:p>
        </p:txBody>
      </p:sp>
      <p:sp>
        <p:nvSpPr>
          <p:cNvPr id="21" name="Freeform 21"/>
          <p:cNvSpPr/>
          <p:nvPr/>
        </p:nvSpPr>
        <p:spPr>
          <a:xfrm rot="-5399999">
            <a:off x="13749614" y="2921610"/>
            <a:ext cx="10006124" cy="4724655"/>
          </a:xfrm>
          <a:custGeom>
            <a:avLst/>
            <a:gdLst/>
            <a:ahLst/>
            <a:cxnLst/>
            <a:rect l="l" t="t" r="r" b="b"/>
            <a:pathLst>
              <a:path w="10006124" h="4724655">
                <a:moveTo>
                  <a:pt x="0" y="0"/>
                </a:moveTo>
                <a:lnTo>
                  <a:pt x="10006123" y="0"/>
                </a:lnTo>
                <a:lnTo>
                  <a:pt x="10006123" y="4724656"/>
                </a:lnTo>
                <a:lnTo>
                  <a:pt x="0" y="47246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5178" t="-32184" b="-19935"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4034852" y="6072933"/>
            <a:ext cx="2928466" cy="661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Ревматоидный артрит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353771" y="8580114"/>
            <a:ext cx="1792465" cy="994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Астма</a:t>
            </a:r>
          </a:p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ARDS</a:t>
            </a:r>
          </a:p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Гипероксия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457017" y="8811331"/>
            <a:ext cx="2050508" cy="661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Вазоспазм</a:t>
            </a:r>
          </a:p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Атеросклероз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485641" y="8580114"/>
            <a:ext cx="3184982" cy="994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Ишемия кишечника</a:t>
            </a:r>
          </a:p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Повреждения печени</a:t>
            </a:r>
          </a:p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Эндотоксины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24682" y="3921621"/>
            <a:ext cx="3222610" cy="1661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Травма</a:t>
            </a:r>
          </a:p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Инсульт</a:t>
            </a:r>
          </a:p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Нейротоксины</a:t>
            </a:r>
          </a:p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Болезнь Паркинсона</a:t>
            </a:r>
          </a:p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Болезнь Альцгеймера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66971" y="5969840"/>
            <a:ext cx="3709826" cy="2328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Радиация</a:t>
            </a:r>
          </a:p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Старение</a:t>
            </a:r>
          </a:p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Рак</a:t>
            </a:r>
          </a:p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Нарушение иммунной системы</a:t>
            </a:r>
          </a:p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Ишемия/реперфузия</a:t>
            </a:r>
          </a:p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Диабет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8842198" y="2905339"/>
            <a:ext cx="1280959" cy="591729"/>
            <a:chOff x="0" y="0"/>
            <a:chExt cx="390743" cy="18050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90743" cy="180501"/>
            </a:xfrm>
            <a:custGeom>
              <a:avLst/>
              <a:gdLst/>
              <a:ahLst/>
              <a:cxnLst/>
              <a:rect l="l" t="t" r="r" b="b"/>
              <a:pathLst>
                <a:path w="390743" h="180501">
                  <a:moveTo>
                    <a:pt x="90250" y="0"/>
                  </a:moveTo>
                  <a:lnTo>
                    <a:pt x="300493" y="0"/>
                  </a:lnTo>
                  <a:cubicBezTo>
                    <a:pt x="350337" y="0"/>
                    <a:pt x="390743" y="40406"/>
                    <a:pt x="390743" y="90250"/>
                  </a:cubicBezTo>
                  <a:lnTo>
                    <a:pt x="390743" y="90250"/>
                  </a:lnTo>
                  <a:cubicBezTo>
                    <a:pt x="390743" y="114186"/>
                    <a:pt x="381235" y="137142"/>
                    <a:pt x="364310" y="154067"/>
                  </a:cubicBezTo>
                  <a:cubicBezTo>
                    <a:pt x="347384" y="170992"/>
                    <a:pt x="324429" y="180501"/>
                    <a:pt x="300493" y="180501"/>
                  </a:cubicBezTo>
                  <a:lnTo>
                    <a:pt x="90250" y="180501"/>
                  </a:lnTo>
                  <a:cubicBezTo>
                    <a:pt x="40406" y="180501"/>
                    <a:pt x="0" y="140094"/>
                    <a:pt x="0" y="90250"/>
                  </a:cubicBezTo>
                  <a:lnTo>
                    <a:pt x="0" y="90250"/>
                  </a:lnTo>
                  <a:cubicBezTo>
                    <a:pt x="0" y="40406"/>
                    <a:pt x="40406" y="0"/>
                    <a:pt x="902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9469AB"/>
              </a:solidFill>
              <a:prstDash val="solid"/>
              <a:miter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390743" cy="218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6734240" y="7893135"/>
            <a:ext cx="936383" cy="591729"/>
            <a:chOff x="0" y="0"/>
            <a:chExt cx="285634" cy="180501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85634" cy="180501"/>
            </a:xfrm>
            <a:custGeom>
              <a:avLst/>
              <a:gdLst/>
              <a:ahLst/>
              <a:cxnLst/>
              <a:rect l="l" t="t" r="r" b="b"/>
              <a:pathLst>
                <a:path w="285634" h="180501">
                  <a:moveTo>
                    <a:pt x="90250" y="0"/>
                  </a:moveTo>
                  <a:lnTo>
                    <a:pt x="195383" y="0"/>
                  </a:lnTo>
                  <a:cubicBezTo>
                    <a:pt x="245227" y="0"/>
                    <a:pt x="285634" y="40406"/>
                    <a:pt x="285634" y="90250"/>
                  </a:cubicBezTo>
                  <a:lnTo>
                    <a:pt x="285634" y="90250"/>
                  </a:lnTo>
                  <a:cubicBezTo>
                    <a:pt x="285634" y="114186"/>
                    <a:pt x="276125" y="137142"/>
                    <a:pt x="259200" y="154067"/>
                  </a:cubicBezTo>
                  <a:cubicBezTo>
                    <a:pt x="242275" y="170992"/>
                    <a:pt x="219319" y="180501"/>
                    <a:pt x="195383" y="180501"/>
                  </a:cubicBezTo>
                  <a:lnTo>
                    <a:pt x="90250" y="180501"/>
                  </a:lnTo>
                  <a:cubicBezTo>
                    <a:pt x="40406" y="180501"/>
                    <a:pt x="0" y="140094"/>
                    <a:pt x="0" y="90250"/>
                  </a:cubicBezTo>
                  <a:lnTo>
                    <a:pt x="0" y="90250"/>
                  </a:lnTo>
                  <a:cubicBezTo>
                    <a:pt x="0" y="40406"/>
                    <a:pt x="40406" y="0"/>
                    <a:pt x="902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9469AB"/>
              </a:solidFill>
              <a:prstDash val="solid"/>
              <a:miter/>
            </a:ln>
          </p:spPr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285634" cy="218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1469461" y="3225035"/>
            <a:ext cx="1280959" cy="591729"/>
            <a:chOff x="0" y="0"/>
            <a:chExt cx="390743" cy="18050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90743" cy="180501"/>
            </a:xfrm>
            <a:custGeom>
              <a:avLst/>
              <a:gdLst/>
              <a:ahLst/>
              <a:cxnLst/>
              <a:rect l="l" t="t" r="r" b="b"/>
              <a:pathLst>
                <a:path w="390743" h="180501">
                  <a:moveTo>
                    <a:pt x="90250" y="0"/>
                  </a:moveTo>
                  <a:lnTo>
                    <a:pt x="300493" y="0"/>
                  </a:lnTo>
                  <a:cubicBezTo>
                    <a:pt x="350337" y="0"/>
                    <a:pt x="390743" y="40406"/>
                    <a:pt x="390743" y="90250"/>
                  </a:cubicBezTo>
                  <a:lnTo>
                    <a:pt x="390743" y="90250"/>
                  </a:lnTo>
                  <a:cubicBezTo>
                    <a:pt x="390743" y="114186"/>
                    <a:pt x="381235" y="137142"/>
                    <a:pt x="364310" y="154067"/>
                  </a:cubicBezTo>
                  <a:cubicBezTo>
                    <a:pt x="347384" y="170992"/>
                    <a:pt x="324429" y="180501"/>
                    <a:pt x="300493" y="180501"/>
                  </a:cubicBezTo>
                  <a:lnTo>
                    <a:pt x="90250" y="180501"/>
                  </a:lnTo>
                  <a:cubicBezTo>
                    <a:pt x="40406" y="180501"/>
                    <a:pt x="0" y="140094"/>
                    <a:pt x="0" y="90250"/>
                  </a:cubicBezTo>
                  <a:lnTo>
                    <a:pt x="0" y="90250"/>
                  </a:lnTo>
                  <a:cubicBezTo>
                    <a:pt x="0" y="40406"/>
                    <a:pt x="40406" y="0"/>
                    <a:pt x="902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9469AB"/>
              </a:solidFill>
              <a:prstDash val="solid"/>
              <a:miter/>
            </a:ln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390743" cy="218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084864" y="3225035"/>
            <a:ext cx="1280959" cy="591729"/>
            <a:chOff x="0" y="0"/>
            <a:chExt cx="390743" cy="180501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90743" cy="180501"/>
            </a:xfrm>
            <a:custGeom>
              <a:avLst/>
              <a:gdLst/>
              <a:ahLst/>
              <a:cxnLst/>
              <a:rect l="l" t="t" r="r" b="b"/>
              <a:pathLst>
                <a:path w="390743" h="180501">
                  <a:moveTo>
                    <a:pt x="90250" y="0"/>
                  </a:moveTo>
                  <a:lnTo>
                    <a:pt x="300493" y="0"/>
                  </a:lnTo>
                  <a:cubicBezTo>
                    <a:pt x="350337" y="0"/>
                    <a:pt x="390743" y="40406"/>
                    <a:pt x="390743" y="90250"/>
                  </a:cubicBezTo>
                  <a:lnTo>
                    <a:pt x="390743" y="90250"/>
                  </a:lnTo>
                  <a:cubicBezTo>
                    <a:pt x="390743" y="114186"/>
                    <a:pt x="381235" y="137142"/>
                    <a:pt x="364310" y="154067"/>
                  </a:cubicBezTo>
                  <a:cubicBezTo>
                    <a:pt x="347384" y="170992"/>
                    <a:pt x="324429" y="180501"/>
                    <a:pt x="300493" y="180501"/>
                  </a:cubicBezTo>
                  <a:lnTo>
                    <a:pt x="90250" y="180501"/>
                  </a:lnTo>
                  <a:cubicBezTo>
                    <a:pt x="40406" y="180501"/>
                    <a:pt x="0" y="140094"/>
                    <a:pt x="0" y="90250"/>
                  </a:cubicBezTo>
                  <a:lnTo>
                    <a:pt x="0" y="90250"/>
                  </a:lnTo>
                  <a:cubicBezTo>
                    <a:pt x="0" y="40406"/>
                    <a:pt x="40406" y="0"/>
                    <a:pt x="902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9469AB"/>
              </a:solidFill>
              <a:prstDash val="solid"/>
              <a:miter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390743" cy="218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5148824" y="5007111"/>
            <a:ext cx="1280959" cy="591729"/>
            <a:chOff x="0" y="0"/>
            <a:chExt cx="390743" cy="180501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90743" cy="180501"/>
            </a:xfrm>
            <a:custGeom>
              <a:avLst/>
              <a:gdLst/>
              <a:ahLst/>
              <a:cxnLst/>
              <a:rect l="l" t="t" r="r" b="b"/>
              <a:pathLst>
                <a:path w="390743" h="180501">
                  <a:moveTo>
                    <a:pt x="90250" y="0"/>
                  </a:moveTo>
                  <a:lnTo>
                    <a:pt x="300493" y="0"/>
                  </a:lnTo>
                  <a:cubicBezTo>
                    <a:pt x="350337" y="0"/>
                    <a:pt x="390743" y="40406"/>
                    <a:pt x="390743" y="90250"/>
                  </a:cubicBezTo>
                  <a:lnTo>
                    <a:pt x="390743" y="90250"/>
                  </a:lnTo>
                  <a:cubicBezTo>
                    <a:pt x="390743" y="114186"/>
                    <a:pt x="381235" y="137142"/>
                    <a:pt x="364310" y="154067"/>
                  </a:cubicBezTo>
                  <a:cubicBezTo>
                    <a:pt x="347384" y="170992"/>
                    <a:pt x="324429" y="180501"/>
                    <a:pt x="300493" y="180501"/>
                  </a:cubicBezTo>
                  <a:lnTo>
                    <a:pt x="90250" y="180501"/>
                  </a:lnTo>
                  <a:cubicBezTo>
                    <a:pt x="40406" y="180501"/>
                    <a:pt x="0" y="140094"/>
                    <a:pt x="0" y="90250"/>
                  </a:cubicBezTo>
                  <a:lnTo>
                    <a:pt x="0" y="90250"/>
                  </a:lnTo>
                  <a:cubicBezTo>
                    <a:pt x="0" y="40406"/>
                    <a:pt x="40406" y="0"/>
                    <a:pt x="902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9469AB"/>
              </a:solidFill>
              <a:prstDash val="solid"/>
              <a:miter/>
            </a:ln>
          </p:spPr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390743" cy="218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2487131" y="4991190"/>
            <a:ext cx="1357221" cy="591729"/>
            <a:chOff x="0" y="0"/>
            <a:chExt cx="414006" cy="180501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414006" cy="180501"/>
            </a:xfrm>
            <a:custGeom>
              <a:avLst/>
              <a:gdLst/>
              <a:ahLst/>
              <a:cxnLst/>
              <a:rect l="l" t="t" r="r" b="b"/>
              <a:pathLst>
                <a:path w="414006" h="180501">
                  <a:moveTo>
                    <a:pt x="90250" y="0"/>
                  </a:moveTo>
                  <a:lnTo>
                    <a:pt x="323756" y="0"/>
                  </a:lnTo>
                  <a:cubicBezTo>
                    <a:pt x="373600" y="0"/>
                    <a:pt x="414006" y="40406"/>
                    <a:pt x="414006" y="90250"/>
                  </a:cubicBezTo>
                  <a:lnTo>
                    <a:pt x="414006" y="90250"/>
                  </a:lnTo>
                  <a:cubicBezTo>
                    <a:pt x="414006" y="114186"/>
                    <a:pt x="404498" y="137142"/>
                    <a:pt x="387573" y="154067"/>
                  </a:cubicBezTo>
                  <a:cubicBezTo>
                    <a:pt x="370647" y="170992"/>
                    <a:pt x="347692" y="180501"/>
                    <a:pt x="323756" y="180501"/>
                  </a:cubicBezTo>
                  <a:lnTo>
                    <a:pt x="90250" y="180501"/>
                  </a:lnTo>
                  <a:cubicBezTo>
                    <a:pt x="40406" y="180501"/>
                    <a:pt x="0" y="140094"/>
                    <a:pt x="0" y="90250"/>
                  </a:cubicBezTo>
                  <a:lnTo>
                    <a:pt x="0" y="90250"/>
                  </a:lnTo>
                  <a:cubicBezTo>
                    <a:pt x="0" y="40406"/>
                    <a:pt x="40406" y="0"/>
                    <a:pt x="902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9469AB"/>
              </a:solidFill>
              <a:prstDash val="solid"/>
              <a:miter/>
            </a:ln>
          </p:spPr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414006" cy="218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2487131" y="6107655"/>
            <a:ext cx="1357221" cy="591729"/>
            <a:chOff x="0" y="0"/>
            <a:chExt cx="414006" cy="180501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414006" cy="180501"/>
            </a:xfrm>
            <a:custGeom>
              <a:avLst/>
              <a:gdLst/>
              <a:ahLst/>
              <a:cxnLst/>
              <a:rect l="l" t="t" r="r" b="b"/>
              <a:pathLst>
                <a:path w="414006" h="180501">
                  <a:moveTo>
                    <a:pt x="90250" y="0"/>
                  </a:moveTo>
                  <a:lnTo>
                    <a:pt x="323756" y="0"/>
                  </a:lnTo>
                  <a:cubicBezTo>
                    <a:pt x="373600" y="0"/>
                    <a:pt x="414006" y="40406"/>
                    <a:pt x="414006" y="90250"/>
                  </a:cubicBezTo>
                  <a:lnTo>
                    <a:pt x="414006" y="90250"/>
                  </a:lnTo>
                  <a:cubicBezTo>
                    <a:pt x="414006" y="114186"/>
                    <a:pt x="404498" y="137142"/>
                    <a:pt x="387573" y="154067"/>
                  </a:cubicBezTo>
                  <a:cubicBezTo>
                    <a:pt x="370647" y="170992"/>
                    <a:pt x="347692" y="180501"/>
                    <a:pt x="323756" y="180501"/>
                  </a:cubicBezTo>
                  <a:lnTo>
                    <a:pt x="90250" y="180501"/>
                  </a:lnTo>
                  <a:cubicBezTo>
                    <a:pt x="40406" y="180501"/>
                    <a:pt x="0" y="140094"/>
                    <a:pt x="0" y="90250"/>
                  </a:cubicBezTo>
                  <a:lnTo>
                    <a:pt x="0" y="90250"/>
                  </a:lnTo>
                  <a:cubicBezTo>
                    <a:pt x="0" y="40406"/>
                    <a:pt x="40406" y="0"/>
                    <a:pt x="902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9469AB"/>
              </a:solidFill>
              <a:prstDash val="solid"/>
              <a:round/>
            </a:ln>
          </p:spPr>
        </p:sp>
        <p:sp>
          <p:nvSpPr>
            <p:cNvPr id="48" name="TextBox 48"/>
            <p:cNvSpPr txBox="1"/>
            <p:nvPr/>
          </p:nvSpPr>
          <p:spPr>
            <a:xfrm>
              <a:off x="0" y="-38100"/>
              <a:ext cx="414006" cy="218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8842198" y="8086252"/>
            <a:ext cx="1357221" cy="591729"/>
            <a:chOff x="0" y="0"/>
            <a:chExt cx="414006" cy="180501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414006" cy="180501"/>
            </a:xfrm>
            <a:custGeom>
              <a:avLst/>
              <a:gdLst/>
              <a:ahLst/>
              <a:cxnLst/>
              <a:rect l="l" t="t" r="r" b="b"/>
              <a:pathLst>
                <a:path w="414006" h="180501">
                  <a:moveTo>
                    <a:pt x="90250" y="0"/>
                  </a:moveTo>
                  <a:lnTo>
                    <a:pt x="323756" y="0"/>
                  </a:lnTo>
                  <a:cubicBezTo>
                    <a:pt x="373600" y="0"/>
                    <a:pt x="414006" y="40406"/>
                    <a:pt x="414006" y="90250"/>
                  </a:cubicBezTo>
                  <a:lnTo>
                    <a:pt x="414006" y="90250"/>
                  </a:lnTo>
                  <a:cubicBezTo>
                    <a:pt x="414006" y="114186"/>
                    <a:pt x="404498" y="137142"/>
                    <a:pt x="387573" y="154067"/>
                  </a:cubicBezTo>
                  <a:cubicBezTo>
                    <a:pt x="370647" y="170992"/>
                    <a:pt x="347692" y="180501"/>
                    <a:pt x="323756" y="180501"/>
                  </a:cubicBezTo>
                  <a:lnTo>
                    <a:pt x="90250" y="180501"/>
                  </a:lnTo>
                  <a:cubicBezTo>
                    <a:pt x="40406" y="180501"/>
                    <a:pt x="0" y="140094"/>
                    <a:pt x="0" y="90250"/>
                  </a:cubicBezTo>
                  <a:lnTo>
                    <a:pt x="0" y="90250"/>
                  </a:lnTo>
                  <a:cubicBezTo>
                    <a:pt x="0" y="40406"/>
                    <a:pt x="40406" y="0"/>
                    <a:pt x="902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9469AB"/>
              </a:solidFill>
              <a:prstDash val="solid"/>
              <a:miter/>
            </a:ln>
          </p:spPr>
        </p:sp>
        <p:sp>
          <p:nvSpPr>
            <p:cNvPr id="51" name="TextBox 51"/>
            <p:cNvSpPr txBox="1"/>
            <p:nvPr/>
          </p:nvSpPr>
          <p:spPr>
            <a:xfrm>
              <a:off x="0" y="-38100"/>
              <a:ext cx="414006" cy="218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1322901" y="7893135"/>
            <a:ext cx="1357221" cy="591729"/>
            <a:chOff x="0" y="0"/>
            <a:chExt cx="414006" cy="180501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414006" cy="180501"/>
            </a:xfrm>
            <a:custGeom>
              <a:avLst/>
              <a:gdLst/>
              <a:ahLst/>
              <a:cxnLst/>
              <a:rect l="l" t="t" r="r" b="b"/>
              <a:pathLst>
                <a:path w="414006" h="180501">
                  <a:moveTo>
                    <a:pt x="90250" y="0"/>
                  </a:moveTo>
                  <a:lnTo>
                    <a:pt x="323756" y="0"/>
                  </a:lnTo>
                  <a:cubicBezTo>
                    <a:pt x="373600" y="0"/>
                    <a:pt x="414006" y="40406"/>
                    <a:pt x="414006" y="90250"/>
                  </a:cubicBezTo>
                  <a:lnTo>
                    <a:pt x="414006" y="90250"/>
                  </a:lnTo>
                  <a:cubicBezTo>
                    <a:pt x="414006" y="114186"/>
                    <a:pt x="404498" y="137142"/>
                    <a:pt x="387573" y="154067"/>
                  </a:cubicBezTo>
                  <a:cubicBezTo>
                    <a:pt x="370647" y="170992"/>
                    <a:pt x="347692" y="180501"/>
                    <a:pt x="323756" y="180501"/>
                  </a:cubicBezTo>
                  <a:lnTo>
                    <a:pt x="90250" y="180501"/>
                  </a:lnTo>
                  <a:cubicBezTo>
                    <a:pt x="40406" y="180501"/>
                    <a:pt x="0" y="140094"/>
                    <a:pt x="0" y="90250"/>
                  </a:cubicBezTo>
                  <a:lnTo>
                    <a:pt x="0" y="90250"/>
                  </a:lnTo>
                  <a:cubicBezTo>
                    <a:pt x="0" y="40406"/>
                    <a:pt x="40406" y="0"/>
                    <a:pt x="902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9469AB"/>
              </a:solidFill>
              <a:prstDash val="solid"/>
              <a:miter/>
            </a:ln>
          </p:spPr>
        </p:sp>
        <p:sp>
          <p:nvSpPr>
            <p:cNvPr id="54" name="TextBox 54"/>
            <p:cNvSpPr txBox="1"/>
            <p:nvPr/>
          </p:nvSpPr>
          <p:spPr>
            <a:xfrm>
              <a:off x="0" y="-38100"/>
              <a:ext cx="414006" cy="218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4665038" y="6271555"/>
            <a:ext cx="1764745" cy="591729"/>
            <a:chOff x="0" y="0"/>
            <a:chExt cx="538317" cy="180501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538317" cy="180501"/>
            </a:xfrm>
            <a:custGeom>
              <a:avLst/>
              <a:gdLst/>
              <a:ahLst/>
              <a:cxnLst/>
              <a:rect l="l" t="t" r="r" b="b"/>
              <a:pathLst>
                <a:path w="538317" h="180501">
                  <a:moveTo>
                    <a:pt x="87740" y="0"/>
                  </a:moveTo>
                  <a:lnTo>
                    <a:pt x="450577" y="0"/>
                  </a:lnTo>
                  <a:cubicBezTo>
                    <a:pt x="499035" y="0"/>
                    <a:pt x="538317" y="39282"/>
                    <a:pt x="538317" y="87740"/>
                  </a:cubicBezTo>
                  <a:lnTo>
                    <a:pt x="538317" y="92761"/>
                  </a:lnTo>
                  <a:cubicBezTo>
                    <a:pt x="538317" y="141218"/>
                    <a:pt x="499035" y="180501"/>
                    <a:pt x="450577" y="180501"/>
                  </a:cubicBezTo>
                  <a:lnTo>
                    <a:pt x="87740" y="180501"/>
                  </a:lnTo>
                  <a:cubicBezTo>
                    <a:pt x="39282" y="180501"/>
                    <a:pt x="0" y="141218"/>
                    <a:pt x="0" y="92761"/>
                  </a:cubicBezTo>
                  <a:lnTo>
                    <a:pt x="0" y="87740"/>
                  </a:lnTo>
                  <a:cubicBezTo>
                    <a:pt x="0" y="39282"/>
                    <a:pt x="39282" y="0"/>
                    <a:pt x="8774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9469AB"/>
              </a:solidFill>
              <a:prstDash val="solid"/>
              <a:miter/>
            </a:ln>
          </p:spPr>
        </p:sp>
        <p:sp>
          <p:nvSpPr>
            <p:cNvPr id="57" name="TextBox 57"/>
            <p:cNvSpPr txBox="1"/>
            <p:nvPr/>
          </p:nvSpPr>
          <p:spPr>
            <a:xfrm>
              <a:off x="0" y="-38100"/>
              <a:ext cx="538317" cy="218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8" name="TextBox 58"/>
          <p:cNvSpPr txBox="1"/>
          <p:nvPr/>
        </p:nvSpPr>
        <p:spPr>
          <a:xfrm>
            <a:off x="9045144" y="3037304"/>
            <a:ext cx="875067" cy="32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Почки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6906528" y="8025100"/>
            <a:ext cx="591807" cy="32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ЖКТ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1786265" y="3357000"/>
            <a:ext cx="710164" cy="32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Кожа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6332130" y="3357000"/>
            <a:ext cx="786426" cy="32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Глаза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5434221" y="5139077"/>
            <a:ext cx="710164" cy="32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Мозг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2645533" y="5123155"/>
            <a:ext cx="1040416" cy="32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Сердце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2601955" y="6239621"/>
            <a:ext cx="1127573" cy="32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Суставы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9022389" y="8218217"/>
            <a:ext cx="996838" cy="32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Сосуды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1508540" y="8025100"/>
            <a:ext cx="985943" cy="32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Легкие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4795704" y="6403520"/>
            <a:ext cx="1503413" cy="32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8"/>
              </a:lnSpc>
            </a:pPr>
            <a:r>
              <a:rPr lang="en-US" sz="2195">
                <a:solidFill>
                  <a:srgbClr val="1F1D1E"/>
                </a:solidFill>
                <a:latin typeface="Open Sans"/>
                <a:ea typeface="Open Sans"/>
                <a:cs typeface="Open Sans"/>
                <a:sym typeface="Open Sans"/>
              </a:rPr>
              <a:t>Др.органы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028700" y="748105"/>
            <a:ext cx="13864045" cy="106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70"/>
              </a:lnSpc>
              <a:spcBef>
                <a:spcPct val="0"/>
              </a:spcBef>
            </a:pPr>
            <a:r>
              <a:rPr lang="en-US" sz="3500" b="1">
                <a:solidFill>
                  <a:srgbClr val="1F1D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СТРЕСС-ФАКТОР ОБРАЗОВАНИЯ БОЛЕЕ 80 ВИДОВ ЗАБОЛЕВАНИЙ ОРГАНИЗМА ЧЕЛОВЕКА</a:t>
            </a:r>
          </a:p>
        </p:txBody>
      </p:sp>
      <p:grpSp>
        <p:nvGrpSpPr>
          <p:cNvPr id="69" name="Group 69"/>
          <p:cNvGrpSpPr/>
          <p:nvPr/>
        </p:nvGrpSpPr>
        <p:grpSpPr>
          <a:xfrm>
            <a:off x="16353443" y="9384163"/>
            <a:ext cx="1453670" cy="428324"/>
            <a:chOff x="0" y="0"/>
            <a:chExt cx="1938226" cy="571099"/>
          </a:xfrm>
        </p:grpSpPr>
        <p:grpSp>
          <p:nvGrpSpPr>
            <p:cNvPr id="70" name="Group 70"/>
            <p:cNvGrpSpPr/>
            <p:nvPr/>
          </p:nvGrpSpPr>
          <p:grpSpPr>
            <a:xfrm>
              <a:off x="0" y="0"/>
              <a:ext cx="1938226" cy="571099"/>
              <a:chOff x="0" y="0"/>
              <a:chExt cx="952367" cy="280615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952367" cy="280615"/>
              </a:xfrm>
              <a:custGeom>
                <a:avLst/>
                <a:gdLst/>
                <a:ahLst/>
                <a:cxnLst/>
                <a:rect l="l" t="t" r="r" b="b"/>
                <a:pathLst>
                  <a:path w="952367" h="280615">
                    <a:moveTo>
                      <a:pt x="140308" y="0"/>
                    </a:moveTo>
                    <a:lnTo>
                      <a:pt x="812059" y="0"/>
                    </a:lnTo>
                    <a:cubicBezTo>
                      <a:pt x="889549" y="0"/>
                      <a:pt x="952367" y="62818"/>
                      <a:pt x="952367" y="140308"/>
                    </a:cubicBezTo>
                    <a:lnTo>
                      <a:pt x="952367" y="140308"/>
                    </a:lnTo>
                    <a:cubicBezTo>
                      <a:pt x="952367" y="177519"/>
                      <a:pt x="937585" y="213207"/>
                      <a:pt x="911272" y="239520"/>
                    </a:cubicBezTo>
                    <a:cubicBezTo>
                      <a:pt x="884959" y="265833"/>
                      <a:pt x="849271" y="280615"/>
                      <a:pt x="812059" y="280615"/>
                    </a:cubicBezTo>
                    <a:lnTo>
                      <a:pt x="140308" y="280615"/>
                    </a:lnTo>
                    <a:cubicBezTo>
                      <a:pt x="62818" y="280615"/>
                      <a:pt x="0" y="217797"/>
                      <a:pt x="0" y="140308"/>
                    </a:cubicBezTo>
                    <a:lnTo>
                      <a:pt x="0" y="140308"/>
                    </a:lnTo>
                    <a:cubicBezTo>
                      <a:pt x="0" y="62818"/>
                      <a:pt x="62818" y="0"/>
                      <a:pt x="14030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72" name="TextBox 72"/>
              <p:cNvSpPr txBox="1"/>
              <p:nvPr/>
            </p:nvSpPr>
            <p:spPr>
              <a:xfrm>
                <a:off x="0" y="-28575"/>
                <a:ext cx="952367" cy="309190"/>
              </a:xfrm>
              <a:prstGeom prst="rect">
                <a:avLst/>
              </a:prstGeom>
            </p:spPr>
            <p:txBody>
              <a:bodyPr lIns="40640" tIns="40640" rIns="40640" bIns="40640" rtlCol="0" anchor="ctr"/>
              <a:lstStyle/>
              <a:p>
                <a:pPr algn="ctr">
                  <a:lnSpc>
                    <a:spcPts val="2127"/>
                  </a:lnSpc>
                </a:pPr>
                <a:endParaRPr/>
              </a:p>
            </p:txBody>
          </p:sp>
        </p:grpSp>
        <p:sp>
          <p:nvSpPr>
            <p:cNvPr id="73" name="AutoShape 73"/>
            <p:cNvSpPr/>
            <p:nvPr/>
          </p:nvSpPr>
          <p:spPr>
            <a:xfrm>
              <a:off x="509295" y="285549"/>
              <a:ext cx="952100" cy="0"/>
            </a:xfrm>
            <a:prstGeom prst="line">
              <a:avLst/>
            </a:prstGeom>
            <a:ln w="25400" cap="flat">
              <a:solidFill>
                <a:srgbClr val="000000">
                  <a:alpha val="70980"/>
                </a:srgbClr>
              </a:solidFill>
              <a:prstDash val="solid"/>
              <a:headEnd type="none" w="sm" len="sm"/>
              <a:tailEnd type="arrow" w="med" len="sm"/>
            </a:ln>
          </p:spPr>
        </p:sp>
      </p:grpSp>
      <p:grpSp>
        <p:nvGrpSpPr>
          <p:cNvPr id="74" name="Group 74"/>
          <p:cNvGrpSpPr/>
          <p:nvPr/>
        </p:nvGrpSpPr>
        <p:grpSpPr>
          <a:xfrm>
            <a:off x="471603" y="471603"/>
            <a:ext cx="557097" cy="557097"/>
            <a:chOff x="0" y="0"/>
            <a:chExt cx="742796" cy="742796"/>
          </a:xfrm>
        </p:grpSpPr>
        <p:grpSp>
          <p:nvGrpSpPr>
            <p:cNvPr id="75" name="Group 75"/>
            <p:cNvGrpSpPr/>
            <p:nvPr/>
          </p:nvGrpSpPr>
          <p:grpSpPr>
            <a:xfrm>
              <a:off x="0" y="0"/>
              <a:ext cx="742796" cy="742796"/>
              <a:chOff x="0" y="0"/>
              <a:chExt cx="812800" cy="812800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77" name="TextBox 77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35867" tIns="35867" rIns="35867" bIns="35867" rtlCol="0" anchor="ctr"/>
              <a:lstStyle/>
              <a:p>
                <a:pPr algn="ctr">
                  <a:lnSpc>
                    <a:spcPts val="2123"/>
                  </a:lnSpc>
                </a:pPr>
                <a:endParaRPr/>
              </a:p>
            </p:txBody>
          </p:sp>
        </p:grpSp>
        <p:sp>
          <p:nvSpPr>
            <p:cNvPr id="78" name="TextBox 78"/>
            <p:cNvSpPr txBox="1"/>
            <p:nvPr/>
          </p:nvSpPr>
          <p:spPr>
            <a:xfrm>
              <a:off x="62386" y="100846"/>
              <a:ext cx="618023" cy="493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>
                  <a:solidFill>
                    <a:srgbClr val="000000">
                      <a:alpha val="82745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07</a:t>
              </a:r>
            </a:p>
          </p:txBody>
        </p:sp>
      </p:grpSp>
      <p:sp>
        <p:nvSpPr>
          <p:cNvPr id="79" name="Freeform 79"/>
          <p:cNvSpPr/>
          <p:nvPr/>
        </p:nvSpPr>
        <p:spPr>
          <a:xfrm rot="6527091">
            <a:off x="-5888981" y="5147189"/>
            <a:ext cx="10006124" cy="4724655"/>
          </a:xfrm>
          <a:custGeom>
            <a:avLst/>
            <a:gdLst/>
            <a:ahLst/>
            <a:cxnLst/>
            <a:rect l="l" t="t" r="r" b="b"/>
            <a:pathLst>
              <a:path w="10006124" h="4724655">
                <a:moveTo>
                  <a:pt x="0" y="0"/>
                </a:moveTo>
                <a:lnTo>
                  <a:pt x="10006124" y="0"/>
                </a:lnTo>
                <a:lnTo>
                  <a:pt x="10006124" y="4724655"/>
                </a:lnTo>
                <a:lnTo>
                  <a:pt x="0" y="47246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5178" t="-32184" b="-19935"/>
            </a:stretch>
          </a:blipFill>
        </p:spPr>
      </p:sp>
      <p:sp>
        <p:nvSpPr>
          <p:cNvPr id="80" name="Freeform 80"/>
          <p:cNvSpPr/>
          <p:nvPr/>
        </p:nvSpPr>
        <p:spPr>
          <a:xfrm>
            <a:off x="16181928" y="285486"/>
            <a:ext cx="1815684" cy="846172"/>
          </a:xfrm>
          <a:custGeom>
            <a:avLst/>
            <a:gdLst/>
            <a:ahLst/>
            <a:cxnLst/>
            <a:rect l="l" t="t" r="r" b="b"/>
            <a:pathLst>
              <a:path w="1815684" h="846172">
                <a:moveTo>
                  <a:pt x="0" y="0"/>
                </a:moveTo>
                <a:lnTo>
                  <a:pt x="1815684" y="0"/>
                </a:lnTo>
                <a:lnTo>
                  <a:pt x="1815684" y="846172"/>
                </a:lnTo>
                <a:lnTo>
                  <a:pt x="0" y="8461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675</Words>
  <Application>Microsoft Macintosh PowerPoint</Application>
  <PresentationFormat>Произвольный</PresentationFormat>
  <Paragraphs>142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Montserrat</vt:lpstr>
      <vt:lpstr>Montserrat Bold</vt:lpstr>
      <vt:lpstr>Arial</vt:lpstr>
      <vt:lpstr>Open Sans</vt:lpstr>
      <vt:lpstr>Montserrat Classic</vt:lpstr>
      <vt:lpstr>Montserrat Medium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Mixit, копия</dc:title>
  <cp:lastModifiedBy>Алексей Медведев</cp:lastModifiedBy>
  <cp:revision>3</cp:revision>
  <dcterms:created xsi:type="dcterms:W3CDTF">2006-08-16T00:00:00Z</dcterms:created>
  <dcterms:modified xsi:type="dcterms:W3CDTF">2024-12-05T19:07:13Z</dcterms:modified>
  <dc:identifier>DAGYQYoCn8w</dc:identifier>
</cp:coreProperties>
</file>